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6"/>
  </p:notesMasterIdLst>
  <p:sldIdLst>
    <p:sldId id="256" r:id="rId2"/>
    <p:sldId id="278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4" r:id="rId16"/>
    <p:sldId id="277" r:id="rId17"/>
    <p:sldId id="298" r:id="rId18"/>
    <p:sldId id="299" r:id="rId19"/>
    <p:sldId id="292" r:id="rId20"/>
    <p:sldId id="273" r:id="rId21"/>
    <p:sldId id="279" r:id="rId22"/>
    <p:sldId id="300" r:id="rId23"/>
    <p:sldId id="281" r:id="rId24"/>
    <p:sldId id="286" r:id="rId25"/>
    <p:sldId id="294" r:id="rId26"/>
    <p:sldId id="275" r:id="rId27"/>
    <p:sldId id="287" r:id="rId28"/>
    <p:sldId id="293" r:id="rId29"/>
    <p:sldId id="289" r:id="rId30"/>
    <p:sldId id="290" r:id="rId31"/>
    <p:sldId id="291" r:id="rId32"/>
    <p:sldId id="296" r:id="rId33"/>
    <p:sldId id="295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3371" autoAdjust="0"/>
  </p:normalViewPr>
  <p:slideViewPr>
    <p:cSldViewPr>
      <p:cViewPr varScale="1">
        <p:scale>
          <a:sx n="86" d="100"/>
          <a:sy n="8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B1A95-A8C6-4364-B8B3-8E32D4C0D6AE}" type="datetimeFigureOut">
              <a:rPr lang="en-029" smtClean="0"/>
              <a:t>15/02/2016</a:t>
            </a:fld>
            <a:endParaRPr lang="en-029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029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02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02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87A1B-3303-4C0C-914E-DDCFCD289771}" type="slidenum">
              <a:rPr lang="en-029" smtClean="0"/>
              <a:t>‹#›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03147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023358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10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7933224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570226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99411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522337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935785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0546108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6876146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17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153140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18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4125140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19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4803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84886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029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20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373786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30639229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737473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2843289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831025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5631058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8983365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27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7310132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28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5658971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29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756726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4384672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30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9783126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31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6978264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32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41973844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33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6829555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34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519306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4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52153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5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1254055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6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2742368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7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187792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8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92793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87A1B-3303-4C0C-914E-DDCFCD289771}" type="slidenum">
              <a:rPr lang="en-029" smtClean="0"/>
              <a:t>9</a:t>
            </a:fld>
            <a:endParaRPr lang="en-029"/>
          </a:p>
        </p:txBody>
      </p:sp>
    </p:spTree>
    <p:extLst>
      <p:ext uri="{BB962C8B-B14F-4D97-AF65-F5344CB8AC3E}">
        <p14:creationId xmlns:p14="http://schemas.microsoft.com/office/powerpoint/2010/main" val="368933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BC5C8A-ADDA-4E8F-9BAE-417C2BDF96E2}" type="datetimeFigureOut">
              <a:rPr lang="en-JM" smtClean="0"/>
              <a:t>15/2/2016</a:t>
            </a:fld>
            <a:endParaRPr lang="en-JM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JM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604555-64F7-4954-83A7-F33E4CEA54F9}" type="slidenum">
              <a:rPr lang="en-JM" smtClean="0"/>
              <a:t>‹#›</a:t>
            </a:fld>
            <a:endParaRPr lang="en-J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ourvle.mona.uwi.edu/course/view.php?id=1034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5600" y="1234243"/>
            <a:ext cx="6019800" cy="5166557"/>
          </a:xfrm>
        </p:spPr>
        <p:txBody>
          <a:bodyPr>
            <a:normAutofit/>
          </a:bodyPr>
          <a:lstStyle/>
          <a:p>
            <a:pPr marL="68580"/>
            <a:r>
              <a:rPr lang="en-CA" sz="2700" dirty="0">
                <a:solidFill>
                  <a:schemeClr val="bg1"/>
                </a:solidFill>
              </a:rPr>
              <a:t>Developing Online Master’s </a:t>
            </a:r>
            <a:r>
              <a:rPr lang="en-CA" sz="2700" dirty="0" smtClean="0">
                <a:solidFill>
                  <a:schemeClr val="bg1"/>
                </a:solidFill>
              </a:rPr>
              <a:t>Programs </a:t>
            </a:r>
            <a:r>
              <a:rPr lang="en-CA" sz="2700" dirty="0">
                <a:solidFill>
                  <a:schemeClr val="bg1"/>
                </a:solidFill>
              </a:rPr>
              <a:t>for Teacher-Librarians: </a:t>
            </a:r>
            <a:r>
              <a:rPr lang="en-CA" sz="2700" dirty="0" smtClean="0">
                <a:solidFill>
                  <a:schemeClr val="bg1"/>
                </a:solidFill>
              </a:rPr>
              <a:t/>
            </a:r>
            <a:br>
              <a:rPr lang="en-CA" sz="2700" dirty="0" smtClean="0">
                <a:solidFill>
                  <a:schemeClr val="bg1"/>
                </a:solidFill>
              </a:rPr>
            </a:br>
            <a:r>
              <a:rPr lang="en-CA" sz="2700" dirty="0" smtClean="0">
                <a:solidFill>
                  <a:schemeClr val="bg1"/>
                </a:solidFill>
              </a:rPr>
              <a:t/>
            </a:r>
            <a:br>
              <a:rPr lang="en-CA" sz="2700" dirty="0" smtClean="0">
                <a:solidFill>
                  <a:schemeClr val="bg1"/>
                </a:solidFill>
              </a:rPr>
            </a:br>
            <a:r>
              <a:rPr lang="en-CA" sz="2700" dirty="0" smtClean="0">
                <a:solidFill>
                  <a:schemeClr val="bg1"/>
                </a:solidFill>
              </a:rPr>
              <a:t>Current </a:t>
            </a:r>
            <a:r>
              <a:rPr lang="en-CA" sz="2700" dirty="0">
                <a:solidFill>
                  <a:schemeClr val="bg1"/>
                </a:solidFill>
              </a:rPr>
              <a:t>and Proposed </a:t>
            </a:r>
            <a:r>
              <a:rPr lang="en-CA" sz="2700" dirty="0" smtClean="0">
                <a:solidFill>
                  <a:schemeClr val="bg1"/>
                </a:solidFill>
              </a:rPr>
              <a:t>Program </a:t>
            </a:r>
            <a:r>
              <a:rPr lang="en-CA" sz="2700" dirty="0">
                <a:solidFill>
                  <a:schemeClr val="bg1"/>
                </a:solidFill>
              </a:rPr>
              <a:t>at the University of the West Indies, Mona</a:t>
            </a:r>
            <a:r>
              <a:rPr lang="en-JM" dirty="0">
                <a:solidFill>
                  <a:schemeClr val="bg1"/>
                </a:solidFill>
              </a:rPr>
              <a:t/>
            </a:r>
            <a:br>
              <a:rPr lang="en-JM" dirty="0">
                <a:solidFill>
                  <a:schemeClr val="bg1"/>
                </a:solidFill>
              </a:rPr>
            </a:br>
            <a:r>
              <a:rPr lang="en-JM" dirty="0" smtClean="0">
                <a:solidFill>
                  <a:schemeClr val="bg1"/>
                </a:solidFill>
              </a:rPr>
              <a:t/>
            </a:r>
            <a:br>
              <a:rPr lang="en-JM" dirty="0" smtClean="0">
                <a:solidFill>
                  <a:schemeClr val="bg1"/>
                </a:solidFill>
              </a:rPr>
            </a:br>
            <a:r>
              <a:rPr lang="en-CA" b="1" dirty="0">
                <a:solidFill>
                  <a:schemeClr val="bg1"/>
                </a:solidFill>
              </a:rPr>
              <a:t/>
            </a:r>
            <a:br>
              <a:rPr lang="en-CA" b="1" dirty="0">
                <a:solidFill>
                  <a:schemeClr val="bg1"/>
                </a:solidFill>
              </a:rPr>
            </a:br>
            <a:endParaRPr lang="en-JM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5181599"/>
            <a:ext cx="4833803" cy="1539043"/>
          </a:xfrm>
        </p:spPr>
        <p:txBody>
          <a:bodyPr>
            <a:noAutofit/>
          </a:bodyPr>
          <a:lstStyle/>
          <a:p>
            <a:pPr algn="r"/>
            <a:r>
              <a:rPr lang="en-JM" b="1" dirty="0" smtClean="0">
                <a:solidFill>
                  <a:schemeClr val="bg1"/>
                </a:solidFill>
              </a:rPr>
              <a:t>Paulette Stewart, PhD</a:t>
            </a:r>
          </a:p>
          <a:p>
            <a:pPr algn="r"/>
            <a:r>
              <a:rPr lang="en-JM" b="1" dirty="0" smtClean="0">
                <a:solidFill>
                  <a:schemeClr val="bg1"/>
                </a:solidFill>
              </a:rPr>
              <a:t>University of the West Indies, Mona</a:t>
            </a:r>
          </a:p>
          <a:p>
            <a:pPr algn="r"/>
            <a:r>
              <a:rPr lang="en-JM" b="1" dirty="0" smtClean="0">
                <a:solidFill>
                  <a:schemeClr val="bg1"/>
                </a:solidFill>
              </a:rPr>
              <a:t>IASL 2014 CONFERENCE</a:t>
            </a:r>
          </a:p>
          <a:p>
            <a:pPr algn="r"/>
            <a:r>
              <a:rPr lang="en-JM" b="1" dirty="0" smtClean="0">
                <a:solidFill>
                  <a:schemeClr val="bg1"/>
                </a:solidFill>
              </a:rPr>
              <a:t>Moscow, Russia</a:t>
            </a:r>
            <a:endParaRPr lang="en-JM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data:image/jpeg;base64,/9j/4AAQSkZJRgABAQAAAQABAAD/2wCEAAkGBhQSERUUERQVFBQWEhAUFxcYFBYXHRUVFRYVGBUVFRUXHCYeGBokGRUXHy8gIycpLCwsFSAxNTAqNiYsLCkBCQoKDgwOGA8PGjEeHyQ0KS4wNTU1NS0sLiw1LikpKSk1KSopNSwpKSwqKSwpLSwpKSksKSwpLCk2KSksKSkpLP/AABEIAI4AqwMBIgACEQEDEQH/xAAcAAABBQEBAQAAAAAAAAAAAAAAAQQFBgcDCAL/xABLEAACAQICBQcIBgUJCQAAAAABAgADEQQSBQYhMWETIkFRcYGRBzJScqGxstE0QnN0gsEUIzNi4RY1U1SDkrPCwxckJTZjk6PT8f/EABkBAQADAQEAAAAAAAAAAAAAAAABAgQDBf/EACoRAQACAQMDAwIHAQAAAAAAAAABAgMEERITITEiQXFRYTIzgZGhseEF/9oADAMBAAIRAxEAPwDcYQhAIQhAIQhAIQiNALxY2w9e91PnLv4g7m7D844BkRO4WfJaI9QAXJsJD47TybQoL8dwHG++cM+ox4Y3vOwmSZ8lwN8q1TTFVtmYjsFvdtnWhoyrU2nceljeeXP/AFpvO2HHNltlgONQfXXxEQY5PTXxEjaegOt/AfOI+AorsLknqG0+AEtOr1kd7UrHzK21UwtUHcQe+fV5DpotTuFQcSVHv2zsmAqL5tQ9jC8749Vnn8WP9pRtH1ScWMFxLr+0S49Jdviu+OaWIDC6m82Y81b9vEq7O0SAMJ3QWEIQCEIQCEIQCIYQvAa4vCk2ZDZ13HrvvVuB/jGeI1gSmvPBFQbMnTft9H97/wCQ05psUFsNrnzR+Z4e+UvlmqPc3Z2PeT0ATy9XqulPHH5crZNp2hIY3Sr1jzjs6FG4fOSOjdX2exqc1erpPyi6NwQw5zV0PRZxzlTgQBcHjLHRrBhdSCD0g3mXT6GMtueed5+i9fu+MNgkpiyqB7z2mR+kalOltUlX32Q7+LDd3z50vpvKclPa+4nfl4DrbhF0Voi3Pq7XO2x224nrPumjLaLz0cEfM+0f6vDjyeIqKC27qvkJ9k70cSKQsaLLxAB9slwIZZeugms8ovPL7908kcNOU+I7p909LoSAL3O4ZTHjUAd4B7p8Jg1U3CgHgJeKauLR64mPg3h1tOT4cE33HrGw/wAZ2AhabprE+VXyl+mfUISYCwhCSCcq9YIpZiAqgkk7gALknunWRmnrcmubzOWw+f1eUXfwzZbwPhMXXqDNTpoinavKlsxHQSijmdhN+sCdMLpFs/J1kyOQSpBzLUA35G2G46VIB6douY/EjdN7qVvP/SKGX+9z/wDx5+6BKXjTSekFo02dtwG7rJ3AdpjmUfXHSmeryYPNp7+LkfkDbvMz6jL0qTLnlvwruhsXjWqOXc3J9g6AOA3S5asaD5NRUcc9hsB+op6O09PhIHVTRPK1c7DmU7Htb6o7t/hL8Ji0eDlPVu4aekz6pIRKxp6pTot+qulQ7WymwA62XdcyZ0zpQUKZY79yjrPy6ZXdXcAa9Q1am0Br7frP8hOmrtzmMVPM/wAO9rd9od9G4CrTtV5IPcXtmswv02PTJQaxINlRXpnislgIj0wRYgHt2y2PS2xV2x22XiDSnpmkd1Re/Z753XGodzqfxCN6uhqTb0Hds90b/wAnKV/rdl5M21Ue0SlKhot5xrNkQkDzVJtu80Xt7JmK+WtiAf0RdoB/bn/1zbG/uNVhGOg9I/pGHpVsuXlKaPlve2YXtfpj6SCJFiQFhCEAnLEYdXUq4DKwKkHcQdhBnS8a43SVOlbOwBPmrtLMepUHObuEBpTw2Ip81XSog3GpmDjqDMtw9usgHruds6YbRzZxUrMHcAhQoKrTB87KCSSx3Zj0bABc3+f0+s21KBA/6lQIT2KAxHfaO8DixUQOARe4sd6lSQym2y4II7oCY7EinTZz9VSfATL6lQklm3kkniTtPvl61zr5cNb03Ve7efdKfojDcpXpp0FxfsG0+6eRrZ55K0YtRO9oqvmr2j+RoKv1iMzes20/LuknEUQM9SlYrERDZEbRshNM6vHEVAxqlQBYLlBt1kG+87PCSmDwa00VF2BRb+J4zMdevKTVWs9DCNkFNij1AAWZh5ypfYoG69rkg7umk/ymxd7/AKVXvffyrb/G0iMVYtNojvKOMRO70ZeLeZBqb5Tay1UpYt+UpuwQVCAGpkmwLEWzLc2N9ovvl6131tGAoBgA1V2K01N7XAuWa23KB0dNwJ0WWS8Lzz1jddMbWa7YmqLnYqNkA4BUt+c66M17xtBgVru46VqHOp4G+0dxBgbzj/2T+o/wmeZqfmj1V9wnoDQesS43BGsoynJUV1vfK6qcwv0jcRwInn+n5o9VfcIHofUv+b8L93pfCJNSF1L+gYX7vS+ESagESLEgBMa43SSUrZjzj5qAFme3QqDafcOm0TSgqck3I+fstuva4zZc2zNlva+y9ryNwWjH2lRyAbzmJFSu/rVDcJ2DNbotAcHlquwnkF6gVaqR27VTuzHiI6wejKdK5RecfOYkszes55x8ZG47RlNGohFAqtXpnPvey3ZyXbnEZQQdv1pOwOWJrhELsbKqsxPUFFz7BGuhKJWggYWYguw6mqMXI7i1u6ctMc/k6P8ASVAW+zp2Z78DZV/FJMQKtr23MpDozsfBf4yK1Op3xIPoo59w/OSmvY5tI/vP8MjtSfpDfZN8SzyMkb6uP0YbfnQvgiN8ooiGeu3PNWkzetVv/TVvjaX3DYVBq27ZRmLs9+txXCg367ACReN8mWPao7CmljUqMP1q7ixI9hnxprTHIaOp6Pupqio71ijB1UCozKmYbCxJBNt1rb5IqIO3vmk+WU7cJ6lf/SmbD5TUfLFgGNLD1R5qF0bgagUqe8qRArfkrpg6RS4valWI4EBRccdp8ZH690gukcSFAA5W9hxRSfaTGermnGweJSuovlJDL6SNsZb9GzdxAlj03qvicfiKmKwlMVKNVgyNyiD6qggqTdWBBBB6oFh8k/0DFfav/gJMop+aPVX3CbPqDoGthMHiExCZGZ3cDMrXXklF7qesGYxT80eqvuED0PqX9Awv3el8Ik1IXUv6Bhfu9L4RJqQCJFiQAiIZ9RrpLGclSZ7Xyi4HpNuVe9iB3wGmF/WYipU+rTHIp62xqpHfkX8BkoY00Zg+TpKhN2Aux9Jybu3exJhpPGclTZwLkWCj0nY2Re9iBAbYEcpXq1Ohf1CfhOaqR2uQv9nJS0a6NwfJU0S9yo2n0mO1m72JPfHcCu66UL4fN6NRT3G4/OV/VGtlxS/vK699gfyl30lhOVpOnpKQO3o9tpm2BrmlVRjsKOL+NmHvnlaqOGat2PN6ckWamIjRFa42RTPVbGJ6+68Vq9epRpuUoI7U7KSDUKmzM7DaRcGy7rdd5XcDoCrVo1a6LajRUl3OwXFuYvpNtHZfb0ThpH9tV+2rfG00nRqj+TdTjTxF/wDvGSMu/hPSWN0clei1KquZHXKw4cOog7QesTzbNu1014bR/IhaQqcorna5W2TL1A386BlWtmq1TA1sj85GuaVS2x16uDDpHfuMcama4Pga1zdqDkcon+dB6QHiNnVLbg9ahpljg61BaYanUdagcsaboBlYAqPS8LjpmbYzCNSqPTqCzozIw4qbG3DpgejKmJWpQLoQyNSZlYbipUkETzZT80eqvuE17yXYxn0dWRtopPWVeCtTD27ix8ZkNPzR6q+4SB6H1L+gYX7vS+ESakLqX9Awv3el8Ik1AIkWJADIvHHPWpUugE1n7EsKYPa5v/ZmShkdgRevXJ3hqSfhWmGHtqNAkJG4n9ZiEX6tJeWbizZkpD2VG7lkmZEaVoUgeUqVXphgqEK+XlMpJUAKM5POOxDc3tAdYrS1OmcpOZ+hEBdz+BdoHE2HGc8PpYmqKdSmaZZWdLsrEhSAcwUnKdo6xxvsjTC4ZyMtFBhaZ3sVHKNxCG4U8Xuf3RJHBaMSlfIOcfOckszes52mA6IlA1t0bydbMBzalz2N9Yd+/vmgWjDTGjBXplDs6QephuMzanF1abOWWnOuxnqrpDlKCgnnJzD3bj4W8JNGZ3ofHNhMRapsF8lQdXUR1239hmhK9xcbRsldLl502nzCMN+Ve/l5s0l+2q/a1vjaaVo//lqp9niP8YzONM0SmIrKwsVrVgf77flHOG01ijhnwqOxoBXqsgA2KCCxLWuFuRsva54zY7Iv5/nNI8su/CepX/05nGX8pq3lc0O9ShRroCRRzh7bbI4XnW6gV29V4FX8lH84r9hX/wAsj9fh/wASxP2g+BIx1e06+DrrXpBSwDLZtzKw2jZtG4G4nDSuk2xFapWqWzVGzG2wDoAHYABA0zyT/QMV9q/+Akyen5o9VfcJs/k70M+H0dUNQFWqmrVCneFNMKtx0Ehb24zGaa80eqvuEgehtS/oGF+70vhEmpC6l/QML93pfCJNQCJFiQAyPxWjSXNSk5puQA3NDBwPNzK3SLmxBB27b7LSMIEY2CrnfXsP3KSA+LFgPCdsHoqnTOYAs+4u5LueGZtoHAWHCPYQEyxYQgEQiLCBX9ZNXuXXOmyoB/eHonj1GR2q2nch/R63NsbITssfQa/s8OqW8iQ2ndXErjMObUtYN18GHT275kyYpi3Ux+f7cbUmJ5V8uWmtScJi3z1qV32AurMhIG7MVIzd86aP1NwlGm9KnQUJUXLUuSxdepmYkkcLxho7Tr4dhRxYI6FqbwRxPSOPjLQj3Fwbg9U748kXhetosr/+zzR/9VpeB+csPJi1rbIsWdF1Yx/k5wNVizUApJuSjPTv3KQPZOujNQsFQYPToKXG5nLVCOIzk2PZLFCB8NSBBBFwQQeIO+V8eTvR/wDVaXgfnLHCBxweESki06ahURQqqNwA3ATtCEAiRYkBYQhAIQhAIQhAIQhAIhEWEBvisGtRcrqGB6CLyKp6GqUD/uz3X+iqXI/C42r7ZOQtKWpE91ZrEo+jpToqo1I8dq9zjZ42j5Hvu2iLaCrbdLRGyz6hCEkEIQgEIQgESLEg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JM"/>
          </a:p>
        </p:txBody>
      </p:sp>
      <p:sp>
        <p:nvSpPr>
          <p:cNvPr id="5" name="AutoShape 4" descr="data:image/jpeg;base64,/9j/4AAQSkZJRgABAQAAAQABAAD/2wCEAAkGBhQSERUUERQVFBQWEhAUFxcYFBYXHRUVFRYVGBUVFRUXHCYeGBokGRUXHy8gIycpLCwsFSAxNTAqNiYsLCkBCQoKDgwOGA8PGjEeHyQ0KS4wNTU1NS0sLiw1LikpKSk1KSopNSwpKSwqKSwpLSwpKSksKSwpLCk2KSksKSkpLP/AABEIAI4AqwMBIgACEQEDEQH/xAAcAAABBQEBAQAAAAAAAAAAAAAAAQQFBgcDCAL/xABLEAACAQICBQcIBgUJCQAAAAABAgADEQQSBQYhMWETIkFRcYGRBzJScqGxstE0QnN0gsEUIzNi4RY1U1SDkrPCwxckJTZjk6PT8f/EABkBAQADAQEAAAAAAAAAAAAAAAABAgQDBf/EACoRAQACAQMDAwIHAQAAAAAAAAABAgMEERITITEiQXFRYTIzgZGhseEF/9oADAMBAAIRAxEAPwDcYQhAIQhAIQhAIQiNALxY2w9e91PnLv4g7m7D844BkRO4WfJaI9QAXJsJD47TybQoL8dwHG++cM+ox4Y3vOwmSZ8lwN8q1TTFVtmYjsFvdtnWhoyrU2nceljeeXP/AFpvO2HHNltlgONQfXXxEQY5PTXxEjaegOt/AfOI+AorsLknqG0+AEtOr1kd7UrHzK21UwtUHcQe+fV5DpotTuFQcSVHv2zsmAqL5tQ9jC8749Vnn8WP9pRtH1ScWMFxLr+0S49Jdviu+OaWIDC6m82Y81b9vEq7O0SAMJ3QWEIQCEIQCEIQCIYQvAa4vCk2ZDZ13HrvvVuB/jGeI1gSmvPBFQbMnTft9H97/wCQ05psUFsNrnzR+Z4e+UvlmqPc3Z2PeT0ATy9XqulPHH5crZNp2hIY3Sr1jzjs6FG4fOSOjdX2exqc1erpPyi6NwQw5zV0PRZxzlTgQBcHjLHRrBhdSCD0g3mXT6GMtueed5+i9fu+MNgkpiyqB7z2mR+kalOltUlX32Q7+LDd3z50vpvKclPa+4nfl4DrbhF0Voi3Pq7XO2x224nrPumjLaLz0cEfM+0f6vDjyeIqKC27qvkJ9k70cSKQsaLLxAB9slwIZZeugms8ovPL7908kcNOU+I7p909LoSAL3O4ZTHjUAd4B7p8Jg1U3CgHgJeKauLR64mPg3h1tOT4cE33HrGw/wAZ2AhabprE+VXyl+mfUISYCwhCSCcq9YIpZiAqgkk7gALknunWRmnrcmubzOWw+f1eUXfwzZbwPhMXXqDNTpoinavKlsxHQSijmdhN+sCdMLpFs/J1kyOQSpBzLUA35G2G46VIB6douY/EjdN7qVvP/SKGX+9z/wDx5+6BKXjTSekFo02dtwG7rJ3AdpjmUfXHSmeryYPNp7+LkfkDbvMz6jL0qTLnlvwruhsXjWqOXc3J9g6AOA3S5asaD5NRUcc9hsB+op6O09PhIHVTRPK1c7DmU7Htb6o7t/hL8Ji0eDlPVu4aekz6pIRKxp6pTot+qulQ7WymwA62XdcyZ0zpQUKZY79yjrPy6ZXdXcAa9Q1am0Br7frP8hOmrtzmMVPM/wAO9rd9od9G4CrTtV5IPcXtmswv02PTJQaxINlRXpnislgIj0wRYgHt2y2PS2xV2x22XiDSnpmkd1Re/Z753XGodzqfxCN6uhqTb0Hds90b/wAnKV/rdl5M21Ue0SlKhot5xrNkQkDzVJtu80Xt7JmK+WtiAf0RdoB/bn/1zbG/uNVhGOg9I/pGHpVsuXlKaPlve2YXtfpj6SCJFiQFhCEAnLEYdXUq4DKwKkHcQdhBnS8a43SVOlbOwBPmrtLMepUHObuEBpTw2Ip81XSog3GpmDjqDMtw9usgHruds6YbRzZxUrMHcAhQoKrTB87KCSSx3Zj0bABc3+f0+s21KBA/6lQIT2KAxHfaO8DixUQOARe4sd6lSQym2y4II7oCY7EinTZz9VSfATL6lQklm3kkniTtPvl61zr5cNb03Ve7efdKfojDcpXpp0FxfsG0+6eRrZ55K0YtRO9oqvmr2j+RoKv1iMzes20/LuknEUQM9SlYrERDZEbRshNM6vHEVAxqlQBYLlBt1kG+87PCSmDwa00VF2BRb+J4zMdevKTVWs9DCNkFNij1AAWZh5ypfYoG69rkg7umk/ymxd7/AKVXvffyrb/G0iMVYtNojvKOMRO70ZeLeZBqb5Tay1UpYt+UpuwQVCAGpkmwLEWzLc2N9ovvl6131tGAoBgA1V2K01N7XAuWa23KB0dNwJ0WWS8Lzz1jddMbWa7YmqLnYqNkA4BUt+c66M17xtBgVru46VqHOp4G+0dxBgbzj/2T+o/wmeZqfmj1V9wnoDQesS43BGsoynJUV1vfK6qcwv0jcRwInn+n5o9VfcIHofUv+b8L93pfCJNSF1L+gYX7vS+ESagESLEgBMa43SSUrZjzj5qAFme3QqDafcOm0TSgqck3I+fstuva4zZc2zNlva+y9ryNwWjH2lRyAbzmJFSu/rVDcJ2DNbotAcHlquwnkF6gVaqR27VTuzHiI6wejKdK5RecfOYkszes55x8ZG47RlNGohFAqtXpnPvey3ZyXbnEZQQdv1pOwOWJrhELsbKqsxPUFFz7BGuhKJWggYWYguw6mqMXI7i1u6ctMc/k6P8ASVAW+zp2Z78DZV/FJMQKtr23MpDozsfBf4yK1Op3xIPoo59w/OSmvY5tI/vP8MjtSfpDfZN8SzyMkb6uP0YbfnQvgiN8ooiGeu3PNWkzetVv/TVvjaX3DYVBq27ZRmLs9+txXCg367ACReN8mWPao7CmljUqMP1q7ixI9hnxprTHIaOp6Pupqio71ijB1UCozKmYbCxJBNt1rb5IqIO3vmk+WU7cJ6lf/SmbD5TUfLFgGNLD1R5qF0bgagUqe8qRArfkrpg6RS4valWI4EBRccdp8ZH690gukcSFAA5W9hxRSfaTGermnGweJSuovlJDL6SNsZb9GzdxAlj03qvicfiKmKwlMVKNVgyNyiD6qggqTdWBBBB6oFh8k/0DFfav/gJMop+aPVX3CbPqDoGthMHiExCZGZ3cDMrXXklF7qesGYxT80eqvuED0PqX9Awv3el8Ik1IXUv6Bhfu9L4RJqQCJFiQAiIZ9RrpLGclSZ7Xyi4HpNuVe9iB3wGmF/WYipU+rTHIp62xqpHfkX8BkoY00Zg+TpKhN2Aux9Jybu3exJhpPGclTZwLkWCj0nY2Re9iBAbYEcpXq1Ohf1CfhOaqR2uQv9nJS0a6NwfJU0S9yo2n0mO1m72JPfHcCu66UL4fN6NRT3G4/OV/VGtlxS/vK699gfyl30lhOVpOnpKQO3o9tpm2BrmlVRjsKOL+NmHvnlaqOGat2PN6ckWamIjRFa42RTPVbGJ6+68Vq9epRpuUoI7U7KSDUKmzM7DaRcGy7rdd5XcDoCrVo1a6LajRUl3OwXFuYvpNtHZfb0ThpH9tV+2rfG00nRqj+TdTjTxF/wDvGSMu/hPSWN0clei1KquZHXKw4cOog7QesTzbNu1014bR/IhaQqcorna5W2TL1A386BlWtmq1TA1sj85GuaVS2x16uDDpHfuMcama4Pga1zdqDkcon+dB6QHiNnVLbg9ahpljg61BaYanUdagcsaboBlYAqPS8LjpmbYzCNSqPTqCzozIw4qbG3DpgejKmJWpQLoQyNSZlYbipUkETzZT80eqvuE17yXYxn0dWRtopPWVeCtTD27ix8ZkNPzR6q+4SB6H1L+gYX7vS+ESakLqX9Awv3el8Ik1AIkWJADIvHHPWpUugE1n7EsKYPa5v/ZmShkdgRevXJ3hqSfhWmGHtqNAkJG4n9ZiEX6tJeWbizZkpD2VG7lkmZEaVoUgeUqVXphgqEK+XlMpJUAKM5POOxDc3tAdYrS1OmcpOZ+hEBdz+BdoHE2HGc8PpYmqKdSmaZZWdLsrEhSAcwUnKdo6xxvsjTC4ZyMtFBhaZ3sVHKNxCG4U8Xuf3RJHBaMSlfIOcfOckszes52mA6IlA1t0bydbMBzalz2N9Yd+/vmgWjDTGjBXplDs6QephuMzanF1abOWWnOuxnqrpDlKCgnnJzD3bj4W8JNGZ3ofHNhMRapsF8lQdXUR1239hmhK9xcbRsldLl502nzCMN+Ve/l5s0l+2q/a1vjaaVo//lqp9niP8YzONM0SmIrKwsVrVgf77flHOG01ijhnwqOxoBXqsgA2KCCxLWuFuRsva54zY7Iv5/nNI8su/CepX/05nGX8pq3lc0O9ShRroCRRzh7bbI4XnW6gV29V4FX8lH84r9hX/wAsj9fh/wASxP2g+BIx1e06+DrrXpBSwDLZtzKw2jZtG4G4nDSuk2xFapWqWzVGzG2wDoAHYABA0zyT/QMV9q/+Akyen5o9VfcJs/k70M+H0dUNQFWqmrVCneFNMKtx0Ehb24zGaa80eqvuEgehtS/oGF+70vhEmpC6l/QML93pfCJNQCJFiQAyPxWjSXNSk5puQA3NDBwPNzK3SLmxBB27b7LSMIEY2CrnfXsP3KSA+LFgPCdsHoqnTOYAs+4u5LueGZtoHAWHCPYQEyxYQgEQiLCBX9ZNXuXXOmyoB/eHonj1GR2q2nch/R63NsbITssfQa/s8OqW8iQ2ndXErjMObUtYN18GHT275kyYpi3Ux+f7cbUmJ5V8uWmtScJi3z1qV32AurMhIG7MVIzd86aP1NwlGm9KnQUJUXLUuSxdepmYkkcLxho7Tr4dhRxYI6FqbwRxPSOPjLQj3Fwbg9U748kXhetosr/+zzR/9VpeB+csPJi1rbIsWdF1Yx/k5wNVizUApJuSjPTv3KQPZOujNQsFQYPToKXG5nLVCOIzk2PZLFCB8NSBBBFwQQeIO+V8eTvR/wDVaXgfnLHCBxweESki06ahURQqqNwA3ATtCEAiRYkBYQhAIQhAIQhAIQhAIhEWEBvisGtRcrqGB6CLyKp6GqUD/uz3X+iqXI/C42r7ZOQtKWpE91ZrEo+jpToqo1I8dq9zjZ42j5Hvu2iLaCrbdLRGyz6hCEkEIQgEIQgESLEgf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JM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1976"/>
            <a:ext cx="1447800" cy="12022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6490"/>
            <a:ext cx="914400" cy="867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81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5257800" cy="1143000"/>
          </a:xfrm>
        </p:spPr>
        <p:txBody>
          <a:bodyPr/>
          <a:lstStyle/>
          <a:p>
            <a:endParaRPr lang="en-JM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0128674"/>
              </p:ext>
            </p:extLst>
          </p:nvPr>
        </p:nvGraphicFramePr>
        <p:xfrm>
          <a:off x="76200" y="76200"/>
          <a:ext cx="8991600" cy="67817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1600"/>
              </a:tblGrid>
              <a:tr h="693748">
                <a:tc>
                  <a:txBody>
                    <a:bodyPr/>
                    <a:lstStyle/>
                    <a:p>
                      <a:pPr algn="just"/>
                      <a:endParaRPr lang="en-CA" sz="1600" dirty="0" smtClean="0">
                        <a:effectLst/>
                      </a:endParaRPr>
                    </a:p>
                    <a:p>
                      <a:pPr algn="ctr"/>
                      <a:r>
                        <a:rPr lang="en-CA" sz="2400" dirty="0" smtClean="0">
                          <a:effectLst/>
                        </a:rPr>
                        <a:t>PREVIOUS PPROGRAM</a:t>
                      </a:r>
                      <a:r>
                        <a:rPr lang="en-CA" sz="2400" baseline="0" dirty="0" smtClean="0">
                          <a:effectLst/>
                        </a:rPr>
                        <a:t> STRUCTURE </a:t>
                      </a:r>
                      <a:endParaRPr lang="en-JM" sz="2400" dirty="0">
                        <a:effectLst/>
                        <a:latin typeface="Calibri"/>
                      </a:endParaRPr>
                    </a:p>
                  </a:txBody>
                  <a:tcPr marL="68369" marR="68369" marT="0" marB="0">
                    <a:solidFill>
                      <a:schemeClr val="tx1"/>
                    </a:solidFill>
                  </a:tcPr>
                </a:tc>
              </a:tr>
              <a:tr h="16334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Semester 1 (Aug to Dec</a:t>
                      </a:r>
                      <a:r>
                        <a:rPr lang="en-GB" sz="1600" dirty="0" smtClean="0">
                          <a:effectLst/>
                        </a:rPr>
                        <a:t>) </a:t>
                      </a:r>
                      <a:r>
                        <a:rPr lang="en-GB" sz="1600" u="sng" dirty="0" smtClean="0">
                          <a:effectLst/>
                        </a:rPr>
                        <a:t>Compulsory </a:t>
                      </a:r>
                      <a:r>
                        <a:rPr lang="en-GB" sz="1600" u="sng" dirty="0">
                          <a:effectLst/>
                        </a:rPr>
                        <a:t>(5)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Information Technology I 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Foundations of </a:t>
                      </a:r>
                      <a:r>
                        <a:rPr lang="en-GB" sz="1600" dirty="0" smtClean="0">
                          <a:effectLst/>
                        </a:rPr>
                        <a:t>Libraries and Information Studies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Management </a:t>
                      </a:r>
                      <a:r>
                        <a:rPr lang="en-GB" sz="1600" dirty="0">
                          <a:effectLst/>
                        </a:rPr>
                        <a:t>of Information Units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CA" sz="1600" dirty="0">
                          <a:effectLst/>
                        </a:rPr>
                        <a:t>Subject Analysis/Indexing in </a:t>
                      </a:r>
                      <a:r>
                        <a:rPr lang="en-CA" sz="1600" dirty="0" smtClean="0">
                          <a:effectLst/>
                        </a:rPr>
                        <a:t>Information </a:t>
                      </a:r>
                      <a:r>
                        <a:rPr lang="en-CA" sz="1600" dirty="0">
                          <a:effectLst/>
                        </a:rPr>
                        <a:t>Retrieval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Bibliography </a:t>
                      </a:r>
                      <a:r>
                        <a:rPr lang="en-GB" sz="1600" dirty="0" smtClean="0">
                          <a:effectLst/>
                        </a:rPr>
                        <a:t>and </a:t>
                      </a:r>
                      <a:r>
                        <a:rPr lang="en-GB" sz="1600" dirty="0">
                          <a:effectLst/>
                        </a:rPr>
                        <a:t>Reference Methods/ Materials 	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369" marR="68369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335619">
                <a:tc>
                  <a:txBody>
                    <a:bodyPr/>
                    <a:lstStyle/>
                    <a:p>
                      <a:pPr algn="just"/>
                      <a:r>
                        <a:rPr lang="en-CA" sz="1600" dirty="0">
                          <a:effectLst/>
                        </a:rPr>
                        <a:t>Semester 2 (Jan to May</a:t>
                      </a:r>
                      <a:r>
                        <a:rPr lang="en-CA" sz="1600" dirty="0" smtClean="0">
                          <a:effectLst/>
                        </a:rPr>
                        <a:t>) </a:t>
                      </a:r>
                      <a:r>
                        <a:rPr lang="en-CA" sz="1600" u="sng" dirty="0" smtClean="0">
                          <a:effectLst/>
                        </a:rPr>
                        <a:t>Compulsory </a:t>
                      </a:r>
                      <a:r>
                        <a:rPr lang="en-CA" sz="1600" u="sng" dirty="0">
                          <a:effectLst/>
                        </a:rPr>
                        <a:t>(3</a:t>
                      </a:r>
                      <a:r>
                        <a:rPr lang="en-CA" sz="1600" u="sng" dirty="0" smtClean="0">
                          <a:effectLst/>
                        </a:rPr>
                        <a:t>)</a:t>
                      </a:r>
                    </a:p>
                    <a:p>
                      <a:pPr algn="just"/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Subject Analysis </a:t>
                      </a:r>
                      <a:r>
                        <a:rPr lang="en-GB" sz="1600" dirty="0" smtClean="0">
                          <a:effectLst/>
                        </a:rPr>
                        <a:t>and </a:t>
                      </a:r>
                      <a:r>
                        <a:rPr lang="en-GB" sz="1600" dirty="0">
                          <a:effectLst/>
                        </a:rPr>
                        <a:t>Indexing in </a:t>
                      </a:r>
                      <a:r>
                        <a:rPr lang="en-GB" sz="1600" dirty="0" smtClean="0">
                          <a:effectLst/>
                        </a:rPr>
                        <a:t>Information </a:t>
                      </a:r>
                      <a:r>
                        <a:rPr lang="en-GB" sz="1600" dirty="0">
                          <a:effectLst/>
                        </a:rPr>
                        <a:t>Retrieval 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Research Methods in LIS</a:t>
                      </a:r>
                      <a:endParaRPr lang="en-JM" sz="1600" dirty="0">
                        <a:effectLst/>
                      </a:endParaRPr>
                    </a:p>
                    <a:p>
                      <a:pPr algn="just"/>
                      <a:r>
                        <a:rPr lang="en-GB" sz="1600" dirty="0">
                          <a:effectLst/>
                        </a:rPr>
                        <a:t>Integrated Library Systems </a:t>
                      </a:r>
                      <a:endParaRPr lang="en-JM" sz="1600" dirty="0">
                        <a:effectLst/>
                      </a:endParaRPr>
                    </a:p>
                    <a:p>
                      <a:pPr algn="just"/>
                      <a:r>
                        <a:rPr lang="en-GB" sz="1600" u="sng" dirty="0">
                          <a:effectLst/>
                        </a:rPr>
                        <a:t>Electives (2)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Mgmt. of University and Research Libraries	 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Mgmt. of Special Libraries &amp; Info Centres	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Mgmt. of Public Libraries</a:t>
                      </a:r>
                      <a:endParaRPr lang="en-JM" sz="1600" dirty="0">
                        <a:effectLst/>
                      </a:endParaRPr>
                    </a:p>
                    <a:p>
                      <a:pPr marL="914400" marR="0" indent="-914400" algn="just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Mgmt. of School </a:t>
                      </a:r>
                      <a:r>
                        <a:rPr lang="en-GB" sz="1600" dirty="0" smtClean="0">
                          <a:effectLst/>
                        </a:rPr>
                        <a:t>Libraries and Learning Resource </a:t>
                      </a:r>
                      <a:r>
                        <a:rPr lang="en-GB" sz="1600" dirty="0" err="1" smtClean="0">
                          <a:effectLst/>
                        </a:rPr>
                        <a:t>Centers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Information </a:t>
                      </a:r>
                      <a:r>
                        <a:rPr lang="en-GB" sz="1600" dirty="0">
                          <a:effectLst/>
                        </a:rPr>
                        <a:t>Resources in Science </a:t>
                      </a:r>
                      <a:r>
                        <a:rPr lang="en-GB" sz="1600" dirty="0" smtClean="0">
                          <a:effectLst/>
                        </a:rPr>
                        <a:t>and</a:t>
                      </a:r>
                      <a:r>
                        <a:rPr lang="en-GB" sz="1600" baseline="0" dirty="0" smtClean="0">
                          <a:effectLst/>
                        </a:rPr>
                        <a:t> </a:t>
                      </a:r>
                      <a:r>
                        <a:rPr lang="en-GB" sz="1600" dirty="0" smtClean="0">
                          <a:effectLst/>
                        </a:rPr>
                        <a:t>Technology</a:t>
                      </a:r>
                      <a:r>
                        <a:rPr lang="en-GB" sz="1600" dirty="0">
                          <a:effectLst/>
                        </a:rPr>
                        <a:t>  	 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Information </a:t>
                      </a:r>
                      <a:r>
                        <a:rPr lang="en-GB" sz="1600" dirty="0">
                          <a:effectLst/>
                        </a:rPr>
                        <a:t>Resources in the Social Sciences 	 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Contemporary Literature for Children </a:t>
                      </a:r>
                      <a:r>
                        <a:rPr lang="en-GB" sz="1600" dirty="0" smtClean="0">
                          <a:effectLst/>
                        </a:rPr>
                        <a:t>and Young Adults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369" marR="68369" marT="0" marB="0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853298">
                <a:tc>
                  <a:txBody>
                    <a:bodyPr/>
                    <a:lstStyle/>
                    <a:p>
                      <a:pPr algn="just"/>
                      <a:r>
                        <a:rPr lang="en-CA" sz="1600" dirty="0">
                          <a:effectLst/>
                        </a:rPr>
                        <a:t>Semesters 3 and 4 (Aug to Dec, Jan to May)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Option 1 Research Paper </a:t>
                      </a:r>
                      <a:endParaRPr lang="en-JM" sz="16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Option 2 Independent Study plus one additional elective course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369" marR="68369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265706">
                <a:tc>
                  <a:txBody>
                    <a:bodyPr/>
                    <a:lstStyle/>
                    <a:p>
                      <a:pPr algn="just"/>
                      <a:r>
                        <a:rPr lang="en-CA" sz="1600" dirty="0">
                          <a:effectLst/>
                        </a:rPr>
                        <a:t>Practicum (</a:t>
                      </a:r>
                      <a:r>
                        <a:rPr lang="en-CA" sz="1600" dirty="0" smtClean="0">
                          <a:effectLst/>
                        </a:rPr>
                        <a:t>June </a:t>
                      </a:r>
                      <a:r>
                        <a:rPr lang="en-CA" sz="1600" dirty="0">
                          <a:effectLst/>
                        </a:rPr>
                        <a:t>to Aug) –6 weeks 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369" marR="68369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212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236" y="176328"/>
            <a:ext cx="6836764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master’s program for teacher-librarians 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JM" b="1" dirty="0" smtClean="0"/>
              <a:t>Objectives </a:t>
            </a:r>
          </a:p>
          <a:p>
            <a:endParaRPr lang="en-JM" dirty="0"/>
          </a:p>
          <a:p>
            <a:pPr marL="0" lvl="0" indent="0">
              <a:buNone/>
            </a:pPr>
            <a:r>
              <a:rPr lang="en-CA" dirty="0" smtClean="0"/>
              <a:t>The DLIS strategic </a:t>
            </a:r>
            <a:r>
              <a:rPr lang="en-CA" dirty="0"/>
              <a:t>o</a:t>
            </a:r>
            <a:r>
              <a:rPr lang="en-CA" dirty="0" smtClean="0"/>
              <a:t>bjective is to :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 </a:t>
            </a:r>
            <a:r>
              <a:rPr lang="en-CA" dirty="0"/>
              <a:t>“</a:t>
            </a:r>
            <a:r>
              <a:rPr lang="en-CA" dirty="0" smtClean="0"/>
              <a:t>enhance learning </a:t>
            </a:r>
            <a:r>
              <a:rPr lang="en-CA" dirty="0"/>
              <a:t>effectiveness, </a:t>
            </a:r>
            <a:r>
              <a:rPr lang="en-CA" dirty="0" smtClean="0"/>
              <a:t>which </a:t>
            </a:r>
            <a:r>
              <a:rPr lang="en-CA" dirty="0"/>
              <a:t>reflects the UWI, Mona Strategic Plan to provide “multiple and flexible paths for all </a:t>
            </a:r>
            <a:r>
              <a:rPr lang="en-CA" dirty="0" smtClean="0"/>
              <a:t>prospective students </a:t>
            </a:r>
            <a:r>
              <a:rPr lang="en-CA" dirty="0"/>
              <a:t>to pursue tertiary education in their lifetime</a:t>
            </a:r>
            <a:r>
              <a:rPr lang="en-CA" dirty="0" smtClean="0"/>
              <a:t>”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9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718" y="176328"/>
            <a:ext cx="6809282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</a:t>
            </a:r>
            <a:r>
              <a:rPr lang="en-CA" sz="2400" dirty="0" smtClean="0"/>
              <a:t>master’s program for </a:t>
            </a:r>
            <a:r>
              <a:rPr lang="en-CA" sz="2400" dirty="0"/>
              <a:t>teacher-librarians 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JM" b="1" dirty="0" smtClean="0"/>
              <a:t>Objectives cont’d. </a:t>
            </a:r>
          </a:p>
          <a:p>
            <a:pPr marL="0" indent="0">
              <a:buNone/>
            </a:pPr>
            <a:endParaRPr lang="en-JM" dirty="0"/>
          </a:p>
          <a:p>
            <a:pPr lvl="0"/>
            <a:r>
              <a:rPr lang="en-CA" dirty="0"/>
              <a:t>Global trends in Library and Information Science education for multi-modal delivery</a:t>
            </a:r>
            <a:r>
              <a:rPr lang="en-CA" dirty="0" smtClean="0"/>
              <a:t>;</a:t>
            </a:r>
          </a:p>
          <a:p>
            <a:pPr lvl="0"/>
            <a:endParaRPr lang="en-JM" dirty="0"/>
          </a:p>
          <a:p>
            <a:pPr lvl="0"/>
            <a:r>
              <a:rPr lang="en-CA" dirty="0"/>
              <a:t>Increased global and national competition for our students</a:t>
            </a:r>
            <a:r>
              <a:rPr lang="en-CA" dirty="0" smtClean="0"/>
              <a:t>;</a:t>
            </a:r>
          </a:p>
          <a:p>
            <a:pPr lvl="0"/>
            <a:endParaRPr lang="en-JM" dirty="0"/>
          </a:p>
          <a:p>
            <a:pPr lvl="0"/>
            <a:r>
              <a:rPr lang="en-CA" dirty="0" smtClean="0"/>
              <a:t>Continuous decrease in the numbers of students applying for this program.</a:t>
            </a:r>
            <a:endParaRPr lang="en-JM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65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120" y="80808"/>
            <a:ext cx="65532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50199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CA" b="1" i="1" dirty="0">
                <a:solidFill>
                  <a:schemeClr val="bg2">
                    <a:lumMod val="50000"/>
                  </a:schemeClr>
                </a:solidFill>
              </a:rPr>
              <a:t>Evidence of demand for multi-modal </a:t>
            </a:r>
            <a:r>
              <a:rPr lang="en-CA" b="1" i="1" dirty="0" smtClean="0">
                <a:solidFill>
                  <a:schemeClr val="bg2">
                    <a:lumMod val="50000"/>
                  </a:schemeClr>
                </a:solidFill>
              </a:rPr>
              <a:t>delivery</a:t>
            </a:r>
            <a:endParaRPr lang="en-JM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JM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dirty="0" smtClean="0"/>
              <a:t>Meetings </a:t>
            </a:r>
            <a:r>
              <a:rPr lang="en-CA" dirty="0"/>
              <a:t>held </a:t>
            </a:r>
            <a:r>
              <a:rPr lang="en-CA" dirty="0" smtClean="0"/>
              <a:t>by </a:t>
            </a:r>
            <a:r>
              <a:rPr lang="en-CA" dirty="0"/>
              <a:t>the Head of </a:t>
            </a:r>
            <a:r>
              <a:rPr lang="en-CA" dirty="0" smtClean="0"/>
              <a:t>DLIS: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Library and Information Association of Jamaica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College </a:t>
            </a:r>
            <a:r>
              <a:rPr lang="en-CA" dirty="0"/>
              <a:t>Library Network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Over 30 </a:t>
            </a:r>
            <a:r>
              <a:rPr lang="en-CA" dirty="0"/>
              <a:t>graduates of the Department at the St. Augustine Campus of </a:t>
            </a:r>
            <a:r>
              <a:rPr lang="en-CA" dirty="0" smtClean="0"/>
              <a:t>UWI (Trinidad and Tobago) 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Teacher –librarians in Jamaica (untrained)</a:t>
            </a:r>
          </a:p>
          <a:p>
            <a:endParaRPr lang="en-CA" dirty="0" smtClean="0"/>
          </a:p>
          <a:p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4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808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200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400" b="1" i="1" dirty="0">
                <a:solidFill>
                  <a:schemeClr val="bg2">
                    <a:lumMod val="50000"/>
                  </a:schemeClr>
                </a:solidFill>
              </a:rPr>
              <a:t>Evidence of demand for multi-modal delivery</a:t>
            </a:r>
            <a:endParaRPr lang="en-JM" sz="2400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JM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CA" sz="2400" dirty="0"/>
              <a:t>Meetings held by the Head of DLIS:</a:t>
            </a:r>
          </a:p>
          <a:p>
            <a:endParaRPr lang="en-CA" sz="2400" dirty="0"/>
          </a:p>
          <a:p>
            <a:r>
              <a:rPr lang="en-CA" sz="2400" dirty="0" smtClean="0"/>
              <a:t>Director </a:t>
            </a:r>
            <a:r>
              <a:rPr lang="en-CA" sz="2400" dirty="0"/>
              <a:t>of the National Library and Information System Authority-Trinidad and Tobago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Announcement </a:t>
            </a:r>
            <a:r>
              <a:rPr lang="en-CA" sz="2400" dirty="0"/>
              <a:t>by the Ministry of Education in 2013 to suspend study leave to teachers (</a:t>
            </a:r>
            <a:r>
              <a:rPr lang="en-CA" sz="2400" dirty="0" err="1"/>
              <a:t>Thwaites</a:t>
            </a:r>
            <a:r>
              <a:rPr lang="en-CA" sz="2400" dirty="0"/>
              <a:t>, 2013). </a:t>
            </a:r>
            <a:endParaRPr lang="en-JM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083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808"/>
            <a:ext cx="6096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 smtClean="0">
                <a:solidFill>
                  <a:schemeClr val="bg2">
                    <a:lumMod val="50000"/>
                  </a:schemeClr>
                </a:solidFill>
              </a:rPr>
              <a:t>The Process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Staff attended workshops:</a:t>
            </a:r>
          </a:p>
          <a:p>
            <a:r>
              <a:rPr lang="en-CA" dirty="0" smtClean="0"/>
              <a:t> </a:t>
            </a:r>
            <a:r>
              <a:rPr lang="en-CA" dirty="0"/>
              <a:t>T</a:t>
            </a:r>
            <a:r>
              <a:rPr lang="en-CA" dirty="0" smtClean="0"/>
              <a:t>o </a:t>
            </a:r>
            <a:r>
              <a:rPr lang="en-CA" dirty="0"/>
              <a:t>get a greater understanding of how to implement and deliver a blended learning program. </a:t>
            </a:r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To learn how to write </a:t>
            </a:r>
            <a:r>
              <a:rPr lang="en-CA" dirty="0"/>
              <a:t>course content for online delivery</a:t>
            </a:r>
            <a:endParaRPr lang="en-JM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5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0808"/>
            <a:ext cx="6477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>
                <a:solidFill>
                  <a:schemeClr val="bg2">
                    <a:lumMod val="50000"/>
                  </a:schemeClr>
                </a:solidFill>
              </a:rPr>
              <a:t>The Process</a:t>
            </a:r>
          </a:p>
          <a:p>
            <a:endParaRPr lang="en-CA" dirty="0"/>
          </a:p>
          <a:p>
            <a:r>
              <a:rPr lang="en-CA" dirty="0" smtClean="0"/>
              <a:t>Training </a:t>
            </a:r>
            <a:r>
              <a:rPr lang="en-CA" dirty="0"/>
              <a:t>to use added features of Our Virtual Learning Environment (</a:t>
            </a:r>
            <a:r>
              <a:rPr lang="en-CA" dirty="0" err="1"/>
              <a:t>OurVLE</a:t>
            </a:r>
            <a:r>
              <a:rPr lang="en-CA" dirty="0"/>
              <a:t>). 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“Moodle-based</a:t>
            </a:r>
            <a:r>
              <a:rPr lang="en-CA" dirty="0"/>
              <a:t>” platform used for online learning support at the University of the West Indies, Mona Campus.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96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702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75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6012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98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9416"/>
            <a:ext cx="7848600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029" sz="2000" dirty="0" smtClean="0">
              <a:hlinkClick r:id="rId3"/>
            </a:endParaRPr>
          </a:p>
          <a:p>
            <a:pPr marL="0" indent="0">
              <a:buNone/>
            </a:pPr>
            <a:r>
              <a:rPr lang="en-US" sz="2400" dirty="0"/>
              <a:t>Some </a:t>
            </a:r>
            <a:r>
              <a:rPr lang="en-US" sz="2400" dirty="0" err="1" smtClean="0"/>
              <a:t>OurVLE</a:t>
            </a:r>
            <a:r>
              <a:rPr lang="en-US" sz="2400" dirty="0" smtClean="0"/>
              <a:t> </a:t>
            </a:r>
            <a:r>
              <a:rPr lang="en-US" sz="2400" dirty="0"/>
              <a:t>Features that support online Delivery  </a:t>
            </a:r>
            <a:endParaRPr lang="en-029" sz="2400" dirty="0"/>
          </a:p>
          <a:p>
            <a:pPr marL="0" indent="0">
              <a:buNone/>
            </a:pPr>
            <a:endParaRPr lang="en-029" sz="2000" dirty="0"/>
          </a:p>
          <a:p>
            <a:pPr marL="0" indent="0">
              <a:buNone/>
            </a:pPr>
            <a:endParaRPr lang="en-029" sz="2000" dirty="0" smtClean="0"/>
          </a:p>
          <a:p>
            <a:pPr marL="0" indent="0">
              <a:buNone/>
            </a:pPr>
            <a:r>
              <a:rPr lang="en-029" sz="2800" dirty="0" smtClean="0"/>
              <a:t>http</a:t>
            </a:r>
            <a:r>
              <a:rPr lang="en-029" sz="2800" dirty="0"/>
              <a:t>://</a:t>
            </a:r>
            <a:r>
              <a:rPr lang="en-029" sz="2800" dirty="0" smtClean="0"/>
              <a:t>ourvle.mona.uwi.edu/course/view.php?id=1034 </a:t>
            </a:r>
          </a:p>
          <a:p>
            <a:pPr marL="0" indent="0">
              <a:buNone/>
            </a:pPr>
            <a:endParaRPr lang="en-029" sz="2800" dirty="0"/>
          </a:p>
          <a:p>
            <a:pPr marL="0" indent="0">
              <a:buNone/>
            </a:pPr>
            <a:r>
              <a:rPr lang="en-029" sz="2800" dirty="0" smtClean="0"/>
              <a:t>  </a:t>
            </a:r>
            <a:r>
              <a:rPr lang="en-029" sz="2800" dirty="0"/>
              <a:t>http://</a:t>
            </a:r>
            <a:r>
              <a:rPr lang="en-029" sz="2800" dirty="0" smtClean="0"/>
              <a:t>ourvle.mona.uwi.edu/course/view.php?id=1034&amp;notifyeditingon=1 </a:t>
            </a:r>
            <a:endParaRPr lang="en-029" sz="2800" dirty="0"/>
          </a:p>
        </p:txBody>
      </p:sp>
      <p:pic>
        <p:nvPicPr>
          <p:cNvPr id="91" name="Picture 9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56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320" y="78911"/>
            <a:ext cx="6400801" cy="822960"/>
          </a:xfrm>
        </p:spPr>
        <p:txBody>
          <a:bodyPr/>
          <a:lstStyle/>
          <a:p>
            <a:pPr algn="ctr"/>
            <a:r>
              <a:rPr lang="en-JM" dirty="0">
                <a:solidFill>
                  <a:schemeClr val="tx1"/>
                </a:solidFill>
              </a:rPr>
              <a:t>Introduction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638800"/>
          </a:xfrm>
        </p:spPr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endParaRPr lang="en-CA" dirty="0" smtClean="0"/>
          </a:p>
          <a:p>
            <a:pPr marL="68580" indent="0">
              <a:buNone/>
            </a:pPr>
            <a:endParaRPr lang="en-CA" dirty="0" smtClean="0"/>
          </a:p>
          <a:p>
            <a:pPr marL="68580" indent="0">
              <a:buNone/>
            </a:pPr>
            <a:endParaRPr lang="en-CA" dirty="0"/>
          </a:p>
          <a:p>
            <a:pPr marL="68580" indent="0">
              <a:buNone/>
            </a:pPr>
            <a:endParaRPr lang="en-CA" dirty="0" smtClean="0"/>
          </a:p>
          <a:p>
            <a:pPr marL="68580" indent="0">
              <a:buNone/>
            </a:pPr>
            <a:endParaRPr lang="en-CA" sz="2000" dirty="0" smtClean="0"/>
          </a:p>
          <a:p>
            <a:pPr marL="68580" indent="0">
              <a:buNone/>
            </a:pPr>
            <a:endParaRPr lang="en-CA" sz="2000" dirty="0"/>
          </a:p>
          <a:p>
            <a:pPr marL="68580" indent="0">
              <a:buNone/>
            </a:pPr>
            <a:endParaRPr lang="en-CA" sz="2000" dirty="0" smtClean="0"/>
          </a:p>
          <a:p>
            <a:pPr marL="68580" indent="0">
              <a:buNone/>
            </a:pPr>
            <a:endParaRPr lang="en-CA" sz="2000" dirty="0"/>
          </a:p>
          <a:p>
            <a:pPr marL="68580" indent="0">
              <a:buNone/>
            </a:pPr>
            <a:endParaRPr lang="en-CA" sz="2000" dirty="0" smtClean="0"/>
          </a:p>
          <a:p>
            <a:pPr marL="68580" indent="0">
              <a:buNone/>
            </a:pPr>
            <a:endParaRPr lang="en-CA" sz="2000" dirty="0" smtClean="0"/>
          </a:p>
          <a:p>
            <a:pPr marL="68580" indent="0">
              <a:buNone/>
            </a:pPr>
            <a:r>
              <a:rPr lang="en-CA" sz="3600" dirty="0" smtClean="0"/>
              <a:t>Mona </a:t>
            </a:r>
            <a:r>
              <a:rPr lang="en-CA" sz="3600" dirty="0"/>
              <a:t>Campus is </a:t>
            </a:r>
            <a:r>
              <a:rPr lang="en-CA" sz="3600" dirty="0" smtClean="0"/>
              <a:t>66 yrs.</a:t>
            </a:r>
          </a:p>
          <a:p>
            <a:pPr marL="68580" indent="0">
              <a:buNone/>
            </a:pPr>
            <a:endParaRPr lang="en-CA" sz="3600" dirty="0" smtClean="0"/>
          </a:p>
          <a:p>
            <a:pPr marL="68580" indent="0">
              <a:buNone/>
            </a:pPr>
            <a:r>
              <a:rPr lang="en-CA" sz="3600" dirty="0" smtClean="0"/>
              <a:t>Serves </a:t>
            </a:r>
            <a:r>
              <a:rPr lang="en-CA" sz="3600" dirty="0"/>
              <a:t>15 English-speaking countries </a:t>
            </a:r>
            <a:r>
              <a:rPr lang="en-CA" sz="3600" dirty="0" smtClean="0"/>
              <a:t>in the Caribbean through </a:t>
            </a:r>
            <a:r>
              <a:rPr lang="en-CA" sz="3600" dirty="0"/>
              <a:t>three physical </a:t>
            </a:r>
            <a:r>
              <a:rPr lang="en-CA" sz="3600" dirty="0" smtClean="0"/>
              <a:t>campuses:</a:t>
            </a:r>
            <a:endParaRPr lang="en-CA" sz="3600" dirty="0"/>
          </a:p>
          <a:p>
            <a:endParaRPr lang="en-CA" sz="3600" dirty="0" smtClean="0"/>
          </a:p>
          <a:p>
            <a:r>
              <a:rPr lang="en-CA" sz="3600" dirty="0" smtClean="0"/>
              <a:t>Barbados </a:t>
            </a:r>
            <a:r>
              <a:rPr lang="en-CA" sz="3600" dirty="0"/>
              <a:t>(Cave Hill</a:t>
            </a:r>
            <a:r>
              <a:rPr lang="en-CA" sz="3600" dirty="0" smtClean="0"/>
              <a:t>)</a:t>
            </a:r>
            <a:endParaRPr lang="en-CA" sz="3600" dirty="0"/>
          </a:p>
          <a:p>
            <a:r>
              <a:rPr lang="en-CA" sz="3600" dirty="0" smtClean="0"/>
              <a:t>Jamaica </a:t>
            </a:r>
            <a:r>
              <a:rPr lang="en-CA" sz="3600" dirty="0"/>
              <a:t>(Mona)</a:t>
            </a:r>
          </a:p>
          <a:p>
            <a:r>
              <a:rPr lang="en-CA" sz="3600" dirty="0"/>
              <a:t>Trinidad and Tobago (St. Augustine) </a:t>
            </a:r>
            <a:r>
              <a:rPr lang="en-CA" sz="3600" dirty="0" smtClean="0"/>
              <a:t>and,</a:t>
            </a:r>
            <a:endParaRPr lang="en-CA" sz="3600" dirty="0"/>
          </a:p>
          <a:p>
            <a:r>
              <a:rPr lang="en-CA" sz="3600" dirty="0"/>
              <a:t>T</a:t>
            </a:r>
            <a:r>
              <a:rPr lang="en-029" sz="3600" dirty="0"/>
              <a:t>he Open Campus- </a:t>
            </a:r>
            <a:r>
              <a:rPr lang="en-JM" sz="3600" dirty="0"/>
              <a:t>offers </a:t>
            </a:r>
            <a:r>
              <a:rPr lang="en-JM" sz="3600" dirty="0" smtClean="0"/>
              <a:t>multi-modal </a:t>
            </a:r>
            <a:r>
              <a:rPr lang="en-JM" sz="3600" dirty="0"/>
              <a:t>teaching and learning services across the Caribbean region. </a:t>
            </a:r>
            <a:r>
              <a:rPr lang="en-029" sz="3600" dirty="0"/>
              <a:t> </a:t>
            </a:r>
            <a:endParaRPr lang="en-JM" sz="3600" dirty="0"/>
          </a:p>
          <a:p>
            <a:endParaRPr lang="en-JM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066800"/>
            <a:ext cx="6172200" cy="2253343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69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239000" cy="533400"/>
          </a:xfrm>
        </p:spPr>
        <p:txBody>
          <a:bodyPr>
            <a:normAutofit/>
          </a:bodyPr>
          <a:lstStyle/>
          <a:p>
            <a:pPr algn="ctr"/>
            <a:r>
              <a:rPr lang="en-JM" sz="2400" dirty="0" smtClean="0"/>
              <a:t>Blended learning program structure</a:t>
            </a:r>
            <a:endParaRPr lang="en-JM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96085"/>
              </p:ext>
            </p:extLst>
          </p:nvPr>
        </p:nvGraphicFramePr>
        <p:xfrm>
          <a:off x="4495800" y="874451"/>
          <a:ext cx="4648200" cy="61359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8200"/>
              </a:tblGrid>
              <a:tr h="573135">
                <a:tc>
                  <a:txBody>
                    <a:bodyPr/>
                    <a:lstStyle/>
                    <a:p>
                      <a:r>
                        <a:rPr lang="en-CA" sz="1800" dirty="0">
                          <a:effectLst/>
                        </a:rPr>
                        <a:t>Summer Session 1 (Face-to-Face</a:t>
                      </a:r>
                      <a:r>
                        <a:rPr lang="en-CA" sz="1800" dirty="0" smtClean="0">
                          <a:effectLst/>
                        </a:rPr>
                        <a:t>)</a:t>
                      </a:r>
                    </a:p>
                    <a:p>
                      <a:endParaRPr lang="en-JM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649961">
                <a:tc>
                  <a:txBody>
                    <a:bodyPr/>
                    <a:lstStyle/>
                    <a:p>
                      <a:r>
                        <a:rPr lang="en-CA" sz="1600" u="sng" dirty="0">
                          <a:effectLst/>
                        </a:rPr>
                        <a:t>Core (3)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Catalogue Creation and Use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Subject Analysis/Indexing in Info Retrieval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Integrated Library Systems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u="sng" dirty="0">
                          <a:effectLst/>
                        </a:rPr>
                        <a:t>Elective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Basic Statistics (for students selecting research paper option)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155721">
                <a:tc>
                  <a:txBody>
                    <a:bodyPr/>
                    <a:lstStyle/>
                    <a:p>
                      <a:r>
                        <a:rPr lang="en-CA" sz="1600" dirty="0">
                          <a:effectLst/>
                        </a:rPr>
                        <a:t>Semesters 3 and 4 (Aug to Dec, Jan to May)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Option </a:t>
                      </a:r>
                      <a:r>
                        <a:rPr lang="en-GB" sz="1600" dirty="0">
                          <a:effectLst/>
                        </a:rPr>
                        <a:t>1 Research Paper </a:t>
                      </a:r>
                      <a:r>
                        <a:rPr lang="en-CA" sz="1600" dirty="0">
                          <a:effectLst/>
                        </a:rPr>
                        <a:t>(10,000 -15,000 words</a:t>
                      </a:r>
                      <a:r>
                        <a:rPr lang="en-CA" sz="1600" dirty="0" smtClean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</a:rPr>
                        <a:t>Option 2 Independent Study plus one additional elective </a:t>
                      </a:r>
                      <a:r>
                        <a:rPr lang="en-CA" sz="1600" dirty="0" smtClean="0">
                          <a:effectLst/>
                        </a:rPr>
                        <a:t>course</a:t>
                      </a:r>
                      <a:r>
                        <a:rPr lang="en-CA" sz="1600" u="none" strike="noStrike" dirty="0">
                          <a:effectLst/>
                        </a:rPr>
                        <a:t> 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57132">
                <a:tc>
                  <a:txBody>
                    <a:bodyPr/>
                    <a:lstStyle/>
                    <a:p>
                      <a:r>
                        <a:rPr lang="en-CA" sz="1600" dirty="0">
                          <a:effectLst/>
                        </a:rPr>
                        <a:t>Summer Session 2 (Jun to Jul)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Practicum (6 weeks)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53019"/>
              </p:ext>
            </p:extLst>
          </p:nvPr>
        </p:nvGraphicFramePr>
        <p:xfrm>
          <a:off x="0" y="914400"/>
          <a:ext cx="4419600" cy="63950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19600"/>
              </a:tblGrid>
              <a:tr h="4740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Semester 1 (Aug to Dec)</a:t>
                      </a:r>
                      <a:endParaRPr lang="en-JM" sz="1800" dirty="0" smtClean="0">
                        <a:effectLst/>
                      </a:endParaRPr>
                    </a:p>
                    <a:p>
                      <a:endParaRPr lang="en-JM" sz="14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2862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u="sng" dirty="0" smtClean="0">
                          <a:effectLst/>
                        </a:rPr>
                        <a:t>Core </a:t>
                      </a:r>
                      <a:r>
                        <a:rPr lang="en-GB" sz="1600" u="sng" dirty="0">
                          <a:effectLst/>
                        </a:rPr>
                        <a:t>(4)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Information Technology I 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Foundations of LIS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 err="1" smtClean="0">
                          <a:effectLst/>
                        </a:rPr>
                        <a:t>Mgt</a:t>
                      </a:r>
                      <a:r>
                        <a:rPr lang="en-GB" sz="1600" dirty="0" smtClean="0">
                          <a:effectLst/>
                        </a:rPr>
                        <a:t> of Libraries and </a:t>
                      </a:r>
                      <a:r>
                        <a:rPr lang="en-GB" sz="1600" dirty="0">
                          <a:effectLst/>
                        </a:rPr>
                        <a:t>Information Units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CA" sz="1600" dirty="0">
                          <a:effectLst/>
                        </a:rPr>
                        <a:t>Subject Analysis/Indexing in Info Retrieval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Bibliography &amp; Reference Methods/ Materials 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endParaRPr lang="en-GB" sz="1600" u="sng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u="sng" dirty="0" smtClean="0">
                          <a:effectLst/>
                        </a:rPr>
                        <a:t>Electives </a:t>
                      </a:r>
                      <a:r>
                        <a:rPr lang="en-GB" sz="1600" u="sng" dirty="0">
                          <a:effectLst/>
                        </a:rPr>
                        <a:t>(1)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Copyright Issues Affecting Caribbean LIS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Metadata </a:t>
                      </a:r>
                      <a:r>
                        <a:rPr lang="en-GB" sz="1600" dirty="0" smtClean="0">
                          <a:effectLst/>
                        </a:rPr>
                        <a:t>and </a:t>
                      </a:r>
                      <a:r>
                        <a:rPr lang="en-GB" sz="1600" dirty="0">
                          <a:effectLst/>
                        </a:rPr>
                        <a:t>Resources Discovery	</a:t>
                      </a:r>
                      <a:endParaRPr lang="en-JM" sz="16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65455" algn="l"/>
                          <a:tab pos="886460" algn="l"/>
                        </a:tabLst>
                      </a:pPr>
                      <a:r>
                        <a:rPr lang="en-GB" sz="1600" dirty="0">
                          <a:effectLst/>
                        </a:rPr>
                        <a:t>Trends </a:t>
                      </a:r>
                      <a:r>
                        <a:rPr lang="en-GB" sz="1600" dirty="0" smtClean="0">
                          <a:effectLst/>
                        </a:rPr>
                        <a:t>and </a:t>
                      </a:r>
                      <a:r>
                        <a:rPr lang="en-GB" sz="1600" dirty="0">
                          <a:effectLst/>
                        </a:rPr>
                        <a:t>Issues in </a:t>
                      </a:r>
                      <a:r>
                        <a:rPr lang="en-GB" sz="1600" dirty="0" smtClean="0">
                          <a:effectLst/>
                        </a:rPr>
                        <a:t>the Library</a:t>
                      </a:r>
                      <a:r>
                        <a:rPr lang="en-GB" sz="1600" baseline="0" dirty="0" smtClean="0">
                          <a:effectLst/>
                        </a:rPr>
                        <a:t> Environment</a:t>
                      </a:r>
                      <a:endParaRPr lang="en-JM" sz="16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2607226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effectLst/>
                        </a:rPr>
                        <a:t>Semester </a:t>
                      </a:r>
                      <a:r>
                        <a:rPr lang="en-CA" sz="1600" dirty="0">
                          <a:effectLst/>
                        </a:rPr>
                        <a:t>2 (Jan to May)</a:t>
                      </a:r>
                      <a:endParaRPr lang="en-JM" sz="1600" dirty="0">
                        <a:effectLst/>
                      </a:endParaRPr>
                    </a:p>
                    <a:p>
                      <a:endParaRPr lang="en-CA" sz="1600" u="sng" dirty="0" smtClean="0">
                        <a:effectLst/>
                      </a:endParaRPr>
                    </a:p>
                    <a:p>
                      <a:r>
                        <a:rPr lang="en-CA" sz="1600" u="sng" dirty="0" smtClean="0">
                          <a:effectLst/>
                        </a:rPr>
                        <a:t>Core </a:t>
                      </a:r>
                      <a:r>
                        <a:rPr lang="en-CA" sz="1600" u="sng" dirty="0">
                          <a:effectLst/>
                        </a:rPr>
                        <a:t>(1)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Research Methods in LIS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GB" sz="1600" u="sng" dirty="0">
                          <a:effectLst/>
                        </a:rPr>
                        <a:t>Electives (2)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GB" sz="1600" dirty="0">
                          <a:effectLst/>
                        </a:rPr>
                        <a:t>Information Literacy Instruction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Info Resources in Science &amp;Technology  </a:t>
                      </a:r>
                      <a:endParaRPr lang="en-GB" sz="16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 smtClean="0">
                          <a:effectLst/>
                        </a:rPr>
                        <a:t>Info </a:t>
                      </a:r>
                      <a:r>
                        <a:rPr lang="en-GB" sz="1600" dirty="0">
                          <a:effectLst/>
                        </a:rPr>
                        <a:t>Resources in the Social Sciences 	 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Archives and Records Management	 </a:t>
                      </a:r>
                      <a:endParaRPr lang="en-JM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478155" algn="l"/>
                          <a:tab pos="899160" algn="l"/>
                        </a:tabLst>
                      </a:pPr>
                      <a:r>
                        <a:rPr lang="en-GB" sz="1600" dirty="0">
                          <a:effectLst/>
                        </a:rPr>
                        <a:t>Introduction to Digital Libraries</a:t>
                      </a:r>
                      <a:endParaRPr lang="en-JM" sz="1600" dirty="0">
                        <a:effectLst/>
                      </a:endParaRPr>
                    </a:p>
                    <a:p>
                      <a:r>
                        <a:rPr lang="en-CA" sz="1600" dirty="0">
                          <a:effectLst/>
                        </a:rPr>
                        <a:t> </a:t>
                      </a:r>
                      <a:endParaRPr lang="en-JM" sz="16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77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3000" y="15240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57819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i="1" dirty="0"/>
              <a:t>Major </a:t>
            </a:r>
            <a:r>
              <a:rPr lang="en-CA" b="1" i="1" dirty="0" smtClean="0"/>
              <a:t>changes </a:t>
            </a:r>
            <a:r>
              <a:rPr lang="en-CA" b="1" i="1" dirty="0"/>
              <a:t>in the </a:t>
            </a:r>
            <a:r>
              <a:rPr lang="en-CA" b="1" i="1" dirty="0" smtClean="0"/>
              <a:t>proposed program</a:t>
            </a:r>
          </a:p>
          <a:p>
            <a:endParaRPr lang="en-JM" dirty="0"/>
          </a:p>
          <a:p>
            <a:r>
              <a:rPr lang="en-CA" dirty="0" smtClean="0"/>
              <a:t>The </a:t>
            </a:r>
            <a:r>
              <a:rPr lang="en-CA" dirty="0"/>
              <a:t>various library management courses </a:t>
            </a:r>
            <a:r>
              <a:rPr lang="en-CA" dirty="0" smtClean="0"/>
              <a:t>were replaced </a:t>
            </a:r>
            <a:r>
              <a:rPr lang="en-CA" dirty="0"/>
              <a:t>by LIBS6106 Management of Libraries and Information Units. </a:t>
            </a:r>
            <a:endParaRPr lang="en-CA" dirty="0" smtClean="0"/>
          </a:p>
          <a:p>
            <a:endParaRPr lang="en-CA" dirty="0"/>
          </a:p>
          <a:p>
            <a:r>
              <a:rPr lang="en-GB" dirty="0"/>
              <a:t>S</a:t>
            </a:r>
            <a:r>
              <a:rPr lang="en-GB" dirty="0" smtClean="0"/>
              <a:t>tudents </a:t>
            </a:r>
            <a:r>
              <a:rPr lang="en-GB" dirty="0"/>
              <a:t>will have the opportunity to do other courses without having to do extra credits. </a:t>
            </a:r>
            <a:endParaRPr lang="en-JM" dirty="0"/>
          </a:p>
          <a:p>
            <a:endParaRPr lang="en-CA" dirty="0" smtClean="0"/>
          </a:p>
          <a:p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Added elective courses </a:t>
            </a:r>
          </a:p>
          <a:p>
            <a:r>
              <a:rPr lang="en-CA" dirty="0" smtClean="0"/>
              <a:t>Archives </a:t>
            </a:r>
            <a:r>
              <a:rPr lang="en-CA" dirty="0"/>
              <a:t>and Records </a:t>
            </a:r>
            <a:r>
              <a:rPr lang="en-CA" dirty="0" smtClean="0"/>
              <a:t>Management</a:t>
            </a:r>
          </a:p>
          <a:p>
            <a:r>
              <a:rPr lang="en-GB" dirty="0" smtClean="0"/>
              <a:t>Copyright </a:t>
            </a:r>
            <a:r>
              <a:rPr lang="en-GB" dirty="0"/>
              <a:t>Issues Affecting Caribbean LIS </a:t>
            </a:r>
            <a:endParaRPr lang="en-GB" dirty="0" smtClean="0"/>
          </a:p>
          <a:p>
            <a:r>
              <a:rPr lang="en-GB" dirty="0" smtClean="0"/>
              <a:t> </a:t>
            </a:r>
            <a:r>
              <a:rPr lang="en-GB" dirty="0"/>
              <a:t>Information Literacy </a:t>
            </a:r>
            <a:r>
              <a:rPr lang="en-GB" dirty="0" smtClean="0"/>
              <a:t>Instruction</a:t>
            </a:r>
          </a:p>
          <a:p>
            <a:r>
              <a:rPr lang="en-GB" dirty="0" smtClean="0"/>
              <a:t>Digital libraries</a:t>
            </a:r>
          </a:p>
          <a:p>
            <a:r>
              <a:rPr lang="en-GB" dirty="0" smtClean="0"/>
              <a:t>Trends and Issues in the Library Environment 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36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40" y="320040"/>
            <a:ext cx="668416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29" y="1783080"/>
            <a:ext cx="7239000" cy="4846320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Full-time - (Option 1)		2 ½  years (including 1 summer) </a:t>
            </a:r>
          </a:p>
          <a:p>
            <a:endParaRPr lang="en-GB" dirty="0"/>
          </a:p>
          <a:p>
            <a:r>
              <a:rPr lang="en-JM" dirty="0" smtClean="0"/>
              <a:t>Full-time – (Option </a:t>
            </a:r>
            <a:r>
              <a:rPr lang="en-GB" dirty="0" smtClean="0"/>
              <a:t>2)		1½ years and 2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summer sessions</a:t>
            </a:r>
            <a:endParaRPr lang="en-JM" dirty="0" smtClean="0"/>
          </a:p>
          <a:p>
            <a:endParaRPr lang="en-JM" dirty="0" smtClean="0"/>
          </a:p>
          <a:p>
            <a:r>
              <a:rPr lang="en-GB" dirty="0" smtClean="0"/>
              <a:t>Part-time – (Option 1)		4 ½  years and a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	 summer session</a:t>
            </a:r>
          </a:p>
          <a:p>
            <a:endParaRPr lang="en-GB" dirty="0"/>
          </a:p>
          <a:p>
            <a:r>
              <a:rPr lang="en-GB" dirty="0" smtClean="0"/>
              <a:t>Part-time - (Option 2)		4 years  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2" y="0"/>
            <a:ext cx="1138238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61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71600" y="80808"/>
            <a:ext cx="63246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9416"/>
            <a:ext cx="8001000" cy="5248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i="1" dirty="0" smtClean="0"/>
              <a:t>Adjusting course outlines and course contents</a:t>
            </a:r>
            <a:endParaRPr lang="en-JM" dirty="0"/>
          </a:p>
          <a:p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existing </a:t>
            </a:r>
            <a:r>
              <a:rPr lang="en-CA" dirty="0" smtClean="0"/>
              <a:t>course outlines </a:t>
            </a:r>
            <a:r>
              <a:rPr lang="en-CA" dirty="0"/>
              <a:t>were adjusted to reflect the change in </a:t>
            </a:r>
            <a:r>
              <a:rPr lang="en-CA" dirty="0" smtClean="0"/>
              <a:t>delivery</a:t>
            </a:r>
            <a:r>
              <a:rPr lang="en-CA" dirty="0"/>
              <a:t> </a:t>
            </a:r>
            <a:r>
              <a:rPr lang="en-CA" dirty="0" smtClean="0"/>
              <a:t>--- (blended learning)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M</a:t>
            </a:r>
            <a:r>
              <a:rPr lang="en-CA" dirty="0" smtClean="0"/>
              <a:t>ode </a:t>
            </a:r>
            <a:r>
              <a:rPr lang="en-CA" dirty="0"/>
              <a:t>of instruction was modified </a:t>
            </a:r>
            <a:r>
              <a:rPr lang="en-CA" dirty="0" smtClean="0"/>
              <a:t>to include online </a:t>
            </a:r>
            <a:r>
              <a:rPr lang="en-CA" dirty="0"/>
              <a:t>quizzes, graded </a:t>
            </a:r>
            <a:r>
              <a:rPr lang="en-CA" dirty="0" smtClean="0"/>
              <a:t>and learning activities </a:t>
            </a:r>
            <a:r>
              <a:rPr lang="en-CA" dirty="0"/>
              <a:t>which </a:t>
            </a:r>
            <a:r>
              <a:rPr lang="en-CA" dirty="0" smtClean="0"/>
              <a:t>are now </a:t>
            </a:r>
            <a:r>
              <a:rPr lang="en-CA" dirty="0"/>
              <a:t>embedded in the </a:t>
            </a:r>
            <a:r>
              <a:rPr lang="en-CA" dirty="0" smtClean="0"/>
              <a:t>course contents</a:t>
            </a:r>
          </a:p>
          <a:p>
            <a:endParaRPr lang="en-CA" dirty="0"/>
          </a:p>
          <a:p>
            <a:r>
              <a:rPr lang="en-CA" dirty="0" smtClean="0"/>
              <a:t>Virtual </a:t>
            </a:r>
            <a:r>
              <a:rPr lang="en-CA" dirty="0"/>
              <a:t>presentations by </a:t>
            </a:r>
            <a:r>
              <a:rPr lang="en-CA" dirty="0" smtClean="0"/>
              <a:t>students </a:t>
            </a:r>
            <a:endParaRPr lang="en-JM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9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38175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600200"/>
            <a:ext cx="80391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/>
              <a:t>Pedagogical </a:t>
            </a:r>
            <a:r>
              <a:rPr lang="en-CA" b="1" i="1" dirty="0" smtClean="0"/>
              <a:t>approaches used </a:t>
            </a:r>
            <a:r>
              <a:rPr lang="en-CA" b="1" i="1" dirty="0"/>
              <a:t>for </a:t>
            </a:r>
            <a:r>
              <a:rPr lang="en-CA" b="1" i="1" dirty="0" smtClean="0"/>
              <a:t>instruction</a:t>
            </a:r>
          </a:p>
          <a:p>
            <a:pPr marL="0" indent="0">
              <a:buNone/>
            </a:pPr>
            <a:endParaRPr lang="en-JM" dirty="0" smtClean="0"/>
          </a:p>
          <a:p>
            <a:pPr marL="0" indent="0">
              <a:buNone/>
            </a:pPr>
            <a:endParaRPr lang="en-JM" dirty="0"/>
          </a:p>
          <a:p>
            <a:r>
              <a:rPr lang="en-CA" dirty="0"/>
              <a:t>A blend of interactive and discovery approaches are used in this department.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discovery approach </a:t>
            </a:r>
            <a:r>
              <a:rPr lang="en-CA" dirty="0" smtClean="0"/>
              <a:t>- students to become </a:t>
            </a:r>
            <a:r>
              <a:rPr lang="en-CA" dirty="0"/>
              <a:t>self-directed and constructivist </a:t>
            </a:r>
            <a:r>
              <a:rPr lang="en-CA" dirty="0" smtClean="0"/>
              <a:t>learners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17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0808"/>
            <a:ext cx="6477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 smtClean="0"/>
          </a:p>
          <a:p>
            <a:pPr marL="0" indent="0">
              <a:buNone/>
            </a:pPr>
            <a:r>
              <a:rPr lang="en-CA" b="1" i="1" dirty="0"/>
              <a:t>Pedagogical approaches </a:t>
            </a:r>
            <a:r>
              <a:rPr lang="en-CA" b="1" i="1" dirty="0" smtClean="0"/>
              <a:t>used </a:t>
            </a:r>
            <a:r>
              <a:rPr lang="en-CA" b="1" i="1" dirty="0"/>
              <a:t>for instruction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Lecturers </a:t>
            </a:r>
            <a:r>
              <a:rPr lang="en-CA" dirty="0"/>
              <a:t>provide coaching or scaffolding to assist students in their discovery.</a:t>
            </a:r>
          </a:p>
          <a:p>
            <a:endParaRPr lang="en-CA" dirty="0"/>
          </a:p>
          <a:p>
            <a:r>
              <a:rPr lang="en-CA" dirty="0"/>
              <a:t>To be used in the multi-modal delivery as the learning management system can accommodate </a:t>
            </a:r>
            <a:r>
              <a:rPr lang="en-CA" dirty="0" smtClean="0"/>
              <a:t>these types of teaching learning approach. </a:t>
            </a:r>
            <a:endParaRPr lang="en-JM" dirty="0"/>
          </a:p>
          <a:p>
            <a:endParaRPr lang="en-029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251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0808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Proposed Online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9618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JM" b="1" i="1" dirty="0" smtClean="0"/>
              <a:t>Process for approval </a:t>
            </a:r>
          </a:p>
          <a:p>
            <a:pPr marL="0" indent="0">
              <a:buNone/>
            </a:pPr>
            <a:endParaRPr lang="en-JM" b="1" i="1" dirty="0" smtClean="0"/>
          </a:p>
          <a:p>
            <a:pPr marL="0" indent="0">
              <a:buNone/>
            </a:pPr>
            <a:r>
              <a:rPr lang="en-JM" b="1" i="1" dirty="0" smtClean="0"/>
              <a:t>Write proposal </a:t>
            </a:r>
          </a:p>
          <a:p>
            <a:pPr marL="0" indent="0">
              <a:buNone/>
            </a:pPr>
            <a:endParaRPr lang="en-JM" b="1" i="1" dirty="0" smtClean="0"/>
          </a:p>
          <a:p>
            <a:pPr marL="0" indent="0">
              <a:buNone/>
            </a:pPr>
            <a:r>
              <a:rPr lang="en-JM" b="1" i="1" dirty="0" smtClean="0"/>
              <a:t>Presentations to</a:t>
            </a:r>
            <a:endParaRPr lang="en-JM" b="1" i="1" dirty="0"/>
          </a:p>
          <a:p>
            <a:pPr marL="0" indent="0">
              <a:buNone/>
            </a:pPr>
            <a:endParaRPr lang="en-JM" dirty="0" smtClean="0"/>
          </a:p>
          <a:p>
            <a:r>
              <a:rPr lang="en-CA" dirty="0"/>
              <a:t>Faculty of Humanities and Education Sub-committee </a:t>
            </a:r>
            <a:endParaRPr lang="en-CA" dirty="0" smtClean="0"/>
          </a:p>
          <a:p>
            <a:endParaRPr lang="en-CA" dirty="0"/>
          </a:p>
          <a:p>
            <a:r>
              <a:rPr lang="en-CA" dirty="0" smtClean="0"/>
              <a:t>Faculty  Board</a:t>
            </a:r>
          </a:p>
          <a:p>
            <a:endParaRPr lang="en-CA" dirty="0"/>
          </a:p>
          <a:p>
            <a:r>
              <a:rPr lang="en-CA" dirty="0" smtClean="0"/>
              <a:t>Campus committee</a:t>
            </a:r>
          </a:p>
          <a:p>
            <a:endParaRPr lang="en-CA" dirty="0"/>
          </a:p>
          <a:p>
            <a:r>
              <a:rPr lang="en-CA" dirty="0" smtClean="0"/>
              <a:t>Academic Board</a:t>
            </a:r>
          </a:p>
          <a:p>
            <a:endParaRPr lang="en-CA" dirty="0"/>
          </a:p>
          <a:p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47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0808"/>
            <a:ext cx="65532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5248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i="1" dirty="0"/>
              <a:t>Supports and/or obstacles to development the development of the blended learning </a:t>
            </a:r>
            <a:r>
              <a:rPr lang="en-CA" b="1" i="1" dirty="0" smtClean="0"/>
              <a:t>program</a:t>
            </a:r>
          </a:p>
          <a:p>
            <a:endParaRPr lang="en-JM" dirty="0" smtClean="0"/>
          </a:p>
          <a:p>
            <a:endParaRPr lang="en-JM" dirty="0"/>
          </a:p>
          <a:p>
            <a:pPr marL="0" indent="0">
              <a:buNone/>
            </a:pPr>
            <a:endParaRPr lang="en-JM" dirty="0"/>
          </a:p>
          <a:p>
            <a:r>
              <a:rPr lang="en-CA" dirty="0" smtClean="0"/>
              <a:t>Campus </a:t>
            </a:r>
            <a:r>
              <a:rPr lang="en-CA" dirty="0"/>
              <a:t>Coordinator, School of Graduate Studies and </a:t>
            </a:r>
            <a:r>
              <a:rPr lang="en-CA" dirty="0" smtClean="0"/>
              <a:t>Research - crucial information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Mona </a:t>
            </a:r>
            <a:r>
              <a:rPr lang="en-CA" dirty="0"/>
              <a:t>Information Technology Department in terms of further training DLIS staff to use the features of </a:t>
            </a:r>
            <a:r>
              <a:rPr lang="en-CA" dirty="0" err="1"/>
              <a:t>OurVLE</a:t>
            </a:r>
            <a:r>
              <a:rPr lang="en-CA" dirty="0"/>
              <a:t>. </a:t>
            </a:r>
            <a:endParaRPr lang="en-JM" dirty="0"/>
          </a:p>
          <a:p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09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b="1" i="1" dirty="0"/>
              <a:t>Supports and/or obstacles to development the development of the blended learning program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The </a:t>
            </a:r>
            <a:r>
              <a:rPr lang="en-CA" dirty="0"/>
              <a:t>Faculty of Humanities and Education has a technology room </a:t>
            </a:r>
            <a:r>
              <a:rPr lang="en-CA" dirty="0" smtClean="0"/>
              <a:t>equipped for live streaming---- </a:t>
            </a:r>
          </a:p>
          <a:p>
            <a:pPr marL="0" indent="0">
              <a:buNone/>
            </a:pPr>
            <a:r>
              <a:rPr lang="en-CA" dirty="0" smtClean="0"/>
              <a:t> </a:t>
            </a:r>
            <a:r>
              <a:rPr lang="en-CA" dirty="0"/>
              <a:t>to conduct orientation sessions and to deliver some of the lectures.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Laboratory technicians will be on hand in the event that technological problems arise. </a:t>
            </a:r>
            <a:endParaRPr lang="en-JM" dirty="0"/>
          </a:p>
          <a:p>
            <a:endParaRPr lang="en-029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8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80808"/>
            <a:ext cx="61722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50961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/>
              <a:t>Evaluation of past and proposed </a:t>
            </a:r>
            <a:r>
              <a:rPr lang="en-CA" b="1" i="1" dirty="0" smtClean="0"/>
              <a:t>program</a:t>
            </a:r>
            <a:endParaRPr lang="en-CA" dirty="0" smtClean="0"/>
          </a:p>
          <a:p>
            <a:endParaRPr lang="en-CA" dirty="0"/>
          </a:p>
          <a:p>
            <a:r>
              <a:rPr lang="en-CA" sz="2400" dirty="0" smtClean="0"/>
              <a:t>Programs </a:t>
            </a:r>
            <a:r>
              <a:rPr lang="en-CA" sz="2400" dirty="0"/>
              <a:t>are evaluated every five </a:t>
            </a:r>
            <a:r>
              <a:rPr lang="en-CA" sz="2400" dirty="0" smtClean="0"/>
              <a:t>years</a:t>
            </a:r>
            <a:r>
              <a:rPr lang="en-CA" sz="2400" dirty="0"/>
              <a:t> </a:t>
            </a:r>
            <a:r>
              <a:rPr lang="en-CA" sz="2400" dirty="0" smtClean="0"/>
              <a:t>- </a:t>
            </a:r>
            <a:r>
              <a:rPr lang="en-CA" sz="2400" dirty="0"/>
              <a:t>supervised by the Quality Assurance Department of the University of the West Indies</a:t>
            </a:r>
            <a:r>
              <a:rPr lang="en-CA" sz="2400" dirty="0" smtClean="0"/>
              <a:t>.</a:t>
            </a:r>
          </a:p>
          <a:p>
            <a:endParaRPr lang="en-CA" sz="2400" dirty="0"/>
          </a:p>
          <a:p>
            <a:pPr marL="0" indent="0">
              <a:buNone/>
            </a:pPr>
            <a:r>
              <a:rPr lang="en-CA" sz="2400" dirty="0"/>
              <a:t> </a:t>
            </a:r>
            <a:endParaRPr lang="en-JM" sz="2400" dirty="0"/>
          </a:p>
          <a:p>
            <a:r>
              <a:rPr lang="en-CA" sz="2400" dirty="0"/>
              <a:t>The courses undergo continuous </a:t>
            </a:r>
            <a:r>
              <a:rPr lang="en-CA" sz="2400" dirty="0" smtClean="0"/>
              <a:t>revision</a:t>
            </a:r>
          </a:p>
          <a:p>
            <a:endParaRPr lang="en-CA" sz="2400" dirty="0"/>
          </a:p>
          <a:p>
            <a:r>
              <a:rPr lang="en-CA" sz="2400" dirty="0" smtClean="0"/>
              <a:t>Major changes require course to be </a:t>
            </a:r>
            <a:r>
              <a:rPr lang="en-CA" sz="2400" dirty="0"/>
              <a:t>presented at the sub-committee, Faculty Board and the Quality Assurance Committee for final approval.</a:t>
            </a:r>
            <a:endParaRPr lang="en-JM" sz="2400" dirty="0"/>
          </a:p>
          <a:p>
            <a:endParaRPr lang="en-JM" dirty="0"/>
          </a:p>
          <a:p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41" y="176328"/>
            <a:ext cx="7024744" cy="814272"/>
          </a:xfrm>
        </p:spPr>
        <p:txBody>
          <a:bodyPr/>
          <a:lstStyle/>
          <a:p>
            <a:pPr algn="ctr"/>
            <a:r>
              <a:rPr lang="en-JM" b="1" dirty="0" smtClean="0">
                <a:solidFill>
                  <a:schemeClr val="tx1"/>
                </a:solidFill>
              </a:rPr>
              <a:t>Introduction</a:t>
            </a:r>
            <a:r>
              <a:rPr lang="en-JM" dirty="0" smtClean="0"/>
              <a:t> </a:t>
            </a:r>
            <a:endParaRPr lang="en-JM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1371600"/>
            <a:ext cx="8153398" cy="548640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CA" dirty="0" smtClean="0">
                <a:solidFill>
                  <a:schemeClr val="tx1"/>
                </a:solidFill>
              </a:rPr>
              <a:t>The </a:t>
            </a:r>
            <a:r>
              <a:rPr lang="en-CA" dirty="0">
                <a:solidFill>
                  <a:schemeClr val="tx1"/>
                </a:solidFill>
              </a:rPr>
              <a:t>Department of Library and Information Studies (DLIS) is a part of the Faculty of Humanities and Education on the Mona campus</a:t>
            </a:r>
            <a:r>
              <a:rPr lang="en-CA" dirty="0" smtClean="0">
                <a:solidFill>
                  <a:schemeClr val="tx1"/>
                </a:solidFill>
              </a:rPr>
              <a:t>.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743200"/>
            <a:ext cx="6192342" cy="385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720" y="176328"/>
            <a:ext cx="6096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924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/>
              <a:t>Evaluation of past and proposed programs</a:t>
            </a:r>
            <a:endParaRPr lang="en-CA" dirty="0"/>
          </a:p>
          <a:p>
            <a:endParaRPr lang="en-CA" dirty="0"/>
          </a:p>
          <a:p>
            <a:r>
              <a:rPr lang="en-CA" dirty="0" smtClean="0"/>
              <a:t>The </a:t>
            </a:r>
            <a:r>
              <a:rPr lang="en-CA" dirty="0"/>
              <a:t>multi-modal program is </a:t>
            </a:r>
            <a:r>
              <a:rPr lang="en-CA" dirty="0" smtClean="0"/>
              <a:t>new -formative evaluation</a:t>
            </a:r>
          </a:p>
          <a:p>
            <a:endParaRPr lang="en-CA" dirty="0"/>
          </a:p>
          <a:p>
            <a:r>
              <a:rPr lang="en-CA" dirty="0" smtClean="0"/>
              <a:t>A </a:t>
            </a:r>
            <a:r>
              <a:rPr lang="en-CA" dirty="0"/>
              <a:t>major summative evaluation will be conducted by staff before it is offered in the second year.  </a:t>
            </a:r>
            <a:endParaRPr lang="en-JM" dirty="0"/>
          </a:p>
          <a:p>
            <a:endParaRPr lang="en-JM" dirty="0"/>
          </a:p>
          <a:p>
            <a:r>
              <a:rPr lang="en-CA" dirty="0" smtClean="0"/>
              <a:t>The </a:t>
            </a:r>
            <a:r>
              <a:rPr lang="en-CA" dirty="0"/>
              <a:t>course management system will also be evaluated to see if there is a need to upgrade any aspect of it. </a:t>
            </a:r>
            <a:endParaRPr lang="en-JM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2386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744"/>
            <a:ext cx="67056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848600" cy="5248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b="1" i="1" dirty="0"/>
              <a:t>Impact evaluation</a:t>
            </a:r>
            <a:endParaRPr lang="en-JM" dirty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To be conducted </a:t>
            </a:r>
            <a:r>
              <a:rPr lang="en-CA" dirty="0"/>
              <a:t>at the end of the </a:t>
            </a:r>
            <a:r>
              <a:rPr lang="en-CA" dirty="0" smtClean="0"/>
              <a:t>second </a:t>
            </a:r>
            <a:r>
              <a:rPr lang="en-CA" dirty="0"/>
              <a:t>academic year </a:t>
            </a:r>
            <a:r>
              <a:rPr lang="en-CA" dirty="0" smtClean="0"/>
              <a:t>to: 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D</a:t>
            </a:r>
            <a:r>
              <a:rPr lang="en-CA" dirty="0" smtClean="0"/>
              <a:t>etermine </a:t>
            </a:r>
            <a:r>
              <a:rPr lang="en-CA" dirty="0"/>
              <a:t>the impact that the program has on DLIS in terms of increase in the number of </a:t>
            </a:r>
            <a:r>
              <a:rPr lang="en-CA" dirty="0" smtClean="0"/>
              <a:t>students</a:t>
            </a:r>
          </a:p>
          <a:p>
            <a:endParaRPr lang="en-CA" dirty="0" smtClean="0"/>
          </a:p>
          <a:p>
            <a:r>
              <a:rPr lang="en-CA" dirty="0" smtClean="0"/>
              <a:t> </a:t>
            </a:r>
            <a:r>
              <a:rPr lang="en-CA" dirty="0"/>
              <a:t>B</a:t>
            </a:r>
            <a:r>
              <a:rPr lang="en-CA" dirty="0" smtClean="0"/>
              <a:t>enefits </a:t>
            </a:r>
            <a:r>
              <a:rPr lang="en-CA" dirty="0"/>
              <a:t>to students </a:t>
            </a:r>
            <a:r>
              <a:rPr lang="en-CA" dirty="0" smtClean="0"/>
              <a:t>and,</a:t>
            </a:r>
          </a:p>
          <a:p>
            <a:endParaRPr lang="en-CA" dirty="0"/>
          </a:p>
          <a:p>
            <a:r>
              <a:rPr lang="en-CA" dirty="0" smtClean="0"/>
              <a:t> </a:t>
            </a:r>
            <a:r>
              <a:rPr lang="en-CA" dirty="0"/>
              <a:t>C</a:t>
            </a:r>
            <a:r>
              <a:rPr lang="en-CA" dirty="0" smtClean="0"/>
              <a:t>hange </a:t>
            </a:r>
            <a:r>
              <a:rPr lang="en-CA" dirty="0"/>
              <a:t>in the profile of the Department</a:t>
            </a:r>
            <a:r>
              <a:rPr lang="en-CA" dirty="0" smtClean="0"/>
              <a:t>, </a:t>
            </a:r>
            <a:r>
              <a:rPr lang="en-CA" b="1" dirty="0"/>
              <a:t> </a:t>
            </a:r>
            <a:endParaRPr lang="en-JM" dirty="0"/>
          </a:p>
          <a:p>
            <a:endParaRPr lang="en-JM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90519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66700"/>
            <a:ext cx="63246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029" b="1" i="1" dirty="0"/>
              <a:t>Obstacles</a:t>
            </a:r>
            <a:r>
              <a:rPr lang="en-029" sz="2800" dirty="0" smtClean="0"/>
              <a:t> </a:t>
            </a:r>
          </a:p>
          <a:p>
            <a:endParaRPr lang="en-029" sz="2800" dirty="0"/>
          </a:p>
          <a:p>
            <a:r>
              <a:rPr lang="en-029" sz="2800" dirty="0" smtClean="0"/>
              <a:t> Program to be delivered across Jamaica only</a:t>
            </a:r>
          </a:p>
          <a:p>
            <a:endParaRPr lang="en-029" sz="2800" dirty="0" smtClean="0"/>
          </a:p>
          <a:p>
            <a:r>
              <a:rPr lang="en-029" sz="2800" dirty="0" smtClean="0"/>
              <a:t>Time frame to write course contents for online delivery</a:t>
            </a:r>
          </a:p>
          <a:p>
            <a:endParaRPr lang="en-029" sz="2800" dirty="0"/>
          </a:p>
          <a:p>
            <a:endParaRPr lang="en-029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01704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025" y="80808"/>
            <a:ext cx="65532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b="1" i="1" dirty="0"/>
              <a:t>Lessons learned and future plans</a:t>
            </a:r>
            <a:endParaRPr lang="en-JM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How </a:t>
            </a:r>
            <a:r>
              <a:rPr lang="en-CA" dirty="0"/>
              <a:t>to write an acceptable proposal for a </a:t>
            </a:r>
            <a:r>
              <a:rPr lang="en-CA" dirty="0" smtClean="0"/>
              <a:t>multi-modal </a:t>
            </a:r>
            <a:r>
              <a:rPr lang="en-CA" dirty="0"/>
              <a:t>delivery </a:t>
            </a:r>
            <a:r>
              <a:rPr lang="en-CA" dirty="0" smtClean="0"/>
              <a:t>program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How </a:t>
            </a:r>
            <a:r>
              <a:rPr lang="en-CA" dirty="0"/>
              <a:t>to organize the courses of an already planned program </a:t>
            </a:r>
            <a:r>
              <a:rPr lang="en-CA" dirty="0" smtClean="0"/>
              <a:t>for </a:t>
            </a:r>
            <a:r>
              <a:rPr lang="en-CA" dirty="0"/>
              <a:t>multi-modal delivery. </a:t>
            </a:r>
            <a:endParaRPr lang="en-JM" dirty="0"/>
          </a:p>
          <a:p>
            <a:endParaRPr lang="en-029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7344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/>
              <a:t>Proposed Online 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029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924800" cy="5019984"/>
          </a:xfrm>
        </p:spPr>
        <p:txBody>
          <a:bodyPr>
            <a:normAutofit/>
          </a:bodyPr>
          <a:lstStyle/>
          <a:p>
            <a:endParaRPr lang="en-JM" dirty="0"/>
          </a:p>
          <a:p>
            <a:pPr marL="0" indent="0">
              <a:buNone/>
            </a:pPr>
            <a:r>
              <a:rPr lang="en-CA" b="1" i="1" dirty="0"/>
              <a:t>Future plans</a:t>
            </a:r>
          </a:p>
          <a:p>
            <a:pPr marL="0" indent="0">
              <a:buNone/>
            </a:pPr>
            <a:endParaRPr lang="en-JM" dirty="0"/>
          </a:p>
          <a:p>
            <a:pPr lvl="0"/>
            <a:r>
              <a:rPr lang="en-CA" dirty="0" smtClean="0"/>
              <a:t>Add new electives </a:t>
            </a:r>
            <a:r>
              <a:rPr lang="en-CA" dirty="0"/>
              <a:t>to the already existing </a:t>
            </a:r>
            <a:r>
              <a:rPr lang="en-CA" dirty="0" smtClean="0"/>
              <a:t>program</a:t>
            </a:r>
          </a:p>
          <a:p>
            <a:pPr lvl="0"/>
            <a:endParaRPr lang="en-CA" dirty="0"/>
          </a:p>
          <a:p>
            <a:pPr lvl="0"/>
            <a:r>
              <a:rPr lang="en-CA" dirty="0" smtClean="0"/>
              <a:t>Seek </a:t>
            </a:r>
            <a:r>
              <a:rPr lang="en-CA" dirty="0"/>
              <a:t>accreditation status from the American Library Association</a:t>
            </a:r>
            <a:r>
              <a:rPr lang="en-CA" dirty="0" smtClean="0"/>
              <a:t>.</a:t>
            </a:r>
          </a:p>
          <a:p>
            <a:pPr lvl="0"/>
            <a:endParaRPr lang="en-JM" dirty="0"/>
          </a:p>
          <a:p>
            <a:pPr lvl="0"/>
            <a:r>
              <a:rPr lang="en-CA" dirty="0" smtClean="0"/>
              <a:t>Continuous promotion of program.</a:t>
            </a:r>
            <a:endParaRPr lang="en-JM" dirty="0"/>
          </a:p>
          <a:p>
            <a:endParaRPr lang="en-029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27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35814"/>
            <a:ext cx="6629400" cy="1143000"/>
          </a:xfrm>
        </p:spPr>
        <p:txBody>
          <a:bodyPr>
            <a:normAutofit/>
          </a:bodyPr>
          <a:lstStyle/>
          <a:p>
            <a:pPr algn="ctr"/>
            <a:r>
              <a:rPr lang="en-JM" sz="2400" dirty="0" smtClean="0"/>
              <a:t>previous master’s program for teacher 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006442" cy="4008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JM" b="1" dirty="0" smtClean="0"/>
          </a:p>
          <a:p>
            <a:pPr marL="0" indent="0">
              <a:buNone/>
            </a:pPr>
            <a:r>
              <a:rPr lang="en-JM" b="1" dirty="0" smtClean="0"/>
              <a:t>The Master of Library and Information Studies</a:t>
            </a:r>
            <a:r>
              <a:rPr lang="en-JM" dirty="0" smtClean="0"/>
              <a:t> (MLIS)</a:t>
            </a:r>
          </a:p>
          <a:p>
            <a:pPr marL="0" indent="0">
              <a:buNone/>
            </a:pPr>
            <a:endParaRPr lang="en-JM" dirty="0"/>
          </a:p>
          <a:p>
            <a:pPr marL="0" indent="0">
              <a:buNone/>
            </a:pPr>
            <a:r>
              <a:rPr lang="en-JM" dirty="0" smtClean="0"/>
              <a:t>Graduates  of </a:t>
            </a:r>
            <a:r>
              <a:rPr lang="en-CA" dirty="0" smtClean="0"/>
              <a:t>a Bachelor’s degree </a:t>
            </a:r>
            <a:r>
              <a:rPr lang="en-CA" dirty="0"/>
              <a:t>in other </a:t>
            </a:r>
            <a:r>
              <a:rPr lang="en-CA" dirty="0" smtClean="0"/>
              <a:t>disciplines. 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842" y="0"/>
            <a:ext cx="985158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33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919" y="176328"/>
            <a:ext cx="67056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848598" cy="50961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CA" b="1" dirty="0" smtClean="0"/>
              <a:t>Requirements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Graduate of an approved university – GPA 2.75</a:t>
            </a:r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Option 1</a:t>
            </a:r>
          </a:p>
          <a:p>
            <a:pPr marL="0" indent="0">
              <a:buNone/>
            </a:pPr>
            <a:r>
              <a:rPr lang="en-CA" dirty="0" smtClean="0"/>
              <a:t>10 courses</a:t>
            </a:r>
          </a:p>
          <a:p>
            <a:pPr marL="0" indent="0">
              <a:buNone/>
            </a:pPr>
            <a:r>
              <a:rPr lang="en-CA" dirty="0" smtClean="0"/>
              <a:t>Research </a:t>
            </a:r>
            <a:r>
              <a:rPr lang="en-CA" dirty="0"/>
              <a:t>paper of 10,000 – 15,000 words </a:t>
            </a: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 smtClean="0"/>
              <a:t>Option 2</a:t>
            </a:r>
          </a:p>
          <a:p>
            <a:pPr marL="0" indent="0">
              <a:buNone/>
            </a:pPr>
            <a:r>
              <a:rPr lang="en-CA" dirty="0" smtClean="0"/>
              <a:t>11 courses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Independent Study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Practicum - six weeks 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398" y="0"/>
            <a:ext cx="990601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7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433" y="46641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1" y="2011680"/>
            <a:ext cx="8001000" cy="44653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Students writing the research paper</a:t>
            </a:r>
            <a:r>
              <a:rPr lang="en-CA" dirty="0"/>
              <a:t> </a:t>
            </a:r>
            <a:r>
              <a:rPr lang="en-CA" dirty="0" smtClean="0"/>
              <a:t>have to attend </a:t>
            </a:r>
            <a:r>
              <a:rPr lang="en-CA" dirty="0"/>
              <a:t>at least four research seminars and make at least one presentation based on their research. 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599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2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040" y="320040"/>
            <a:ext cx="668416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29" y="1783080"/>
            <a:ext cx="7239000" cy="48463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Full-time - (Option 1)		2 years </a:t>
            </a:r>
          </a:p>
          <a:p>
            <a:endParaRPr lang="en-GB" dirty="0"/>
          </a:p>
          <a:p>
            <a:r>
              <a:rPr lang="en-JM" dirty="0" smtClean="0"/>
              <a:t>Full-time – (Option </a:t>
            </a:r>
            <a:r>
              <a:rPr lang="en-GB" dirty="0" smtClean="0"/>
              <a:t>2)		1½ years</a:t>
            </a:r>
            <a:endParaRPr lang="en-JM" dirty="0"/>
          </a:p>
          <a:p>
            <a:endParaRPr lang="en-JM" dirty="0"/>
          </a:p>
          <a:p>
            <a:r>
              <a:rPr lang="en-GB" dirty="0" smtClean="0"/>
              <a:t>Part-time – (Option 1)		3 years </a:t>
            </a:r>
          </a:p>
          <a:p>
            <a:endParaRPr lang="en-GB" dirty="0"/>
          </a:p>
          <a:p>
            <a:r>
              <a:rPr lang="en-GB" dirty="0" smtClean="0"/>
              <a:t>Part-time - (Option 2)		2½ years  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2" y="0"/>
            <a:ext cx="1138238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594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1" y="320040"/>
            <a:ext cx="5867400" cy="1143000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 </a:t>
            </a:r>
            <a:r>
              <a:rPr lang="en-CA" sz="2400" dirty="0"/>
              <a:t>Master’s </a:t>
            </a:r>
            <a:r>
              <a:rPr lang="en-CA" sz="2400" dirty="0" smtClean="0"/>
              <a:t>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548562" cy="484632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Opportunity for overseas study </a:t>
            </a:r>
          </a:p>
          <a:p>
            <a:endParaRPr lang="en-CA" dirty="0" smtClean="0"/>
          </a:p>
          <a:p>
            <a:r>
              <a:rPr lang="en-CA" dirty="0" smtClean="0"/>
              <a:t>Through the </a:t>
            </a:r>
            <a:r>
              <a:rPr lang="en-CA" b="1" dirty="0"/>
              <a:t>International </a:t>
            </a:r>
            <a:r>
              <a:rPr lang="en-CA" b="1" dirty="0" smtClean="0"/>
              <a:t>Students’ </a:t>
            </a:r>
            <a:r>
              <a:rPr lang="en-CA" b="1" dirty="0"/>
              <a:t>Office </a:t>
            </a:r>
            <a:r>
              <a:rPr lang="en-CA" dirty="0"/>
              <a:t>(ISO</a:t>
            </a:r>
            <a:r>
              <a:rPr lang="en-CA" dirty="0" smtClean="0"/>
              <a:t>)</a:t>
            </a:r>
            <a:r>
              <a:rPr lang="en-JM" dirty="0"/>
              <a:t> </a:t>
            </a:r>
            <a:r>
              <a:rPr lang="en-JM" dirty="0" smtClean="0"/>
              <a:t>students have </a:t>
            </a:r>
            <a:r>
              <a:rPr lang="en-JM" dirty="0"/>
              <a:t>been to the University of Toronto to pursue courses as part of their postgraduate program. </a:t>
            </a:r>
            <a:endParaRPr lang="en-JM" dirty="0" smtClean="0"/>
          </a:p>
          <a:p>
            <a:endParaRPr lang="en-JM" dirty="0"/>
          </a:p>
          <a:p>
            <a:endParaRPr lang="en-JM" dirty="0" smtClean="0"/>
          </a:p>
          <a:p>
            <a:r>
              <a:rPr lang="en-JM" dirty="0" smtClean="0"/>
              <a:t>Practicum is done in overseas libraries upon the request of students</a:t>
            </a:r>
            <a:endParaRPr lang="en-JM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15240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4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259" y="80808"/>
            <a:ext cx="6607959" cy="985992"/>
          </a:xfrm>
        </p:spPr>
        <p:txBody>
          <a:bodyPr>
            <a:normAutofit/>
          </a:bodyPr>
          <a:lstStyle/>
          <a:p>
            <a:pPr algn="ctr"/>
            <a:r>
              <a:rPr lang="en-CA" sz="2400" dirty="0" smtClean="0"/>
              <a:t>Previous Master’s Program </a:t>
            </a:r>
            <a:r>
              <a:rPr lang="en-CA" sz="2400" dirty="0"/>
              <a:t>for Teacher-Librarians</a:t>
            </a:r>
            <a:endParaRPr lang="en-JM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706818" cy="5172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b="1" dirty="0" smtClean="0"/>
              <a:t>Course offerings for Teacher Librarians </a:t>
            </a:r>
          </a:p>
          <a:p>
            <a:endParaRPr lang="en-CA" dirty="0"/>
          </a:p>
          <a:p>
            <a:r>
              <a:rPr lang="en-CA" dirty="0" smtClean="0"/>
              <a:t>Foundations </a:t>
            </a:r>
            <a:r>
              <a:rPr lang="en-CA" dirty="0"/>
              <a:t>of Libraries and Information Studies  </a:t>
            </a:r>
            <a:endParaRPr lang="en-JM" dirty="0"/>
          </a:p>
          <a:p>
            <a:endParaRPr lang="en-CA" dirty="0" smtClean="0"/>
          </a:p>
          <a:p>
            <a:r>
              <a:rPr lang="en-CA" dirty="0" smtClean="0"/>
              <a:t>Management of School Libraries and Learning Resource Centre. </a:t>
            </a:r>
          </a:p>
          <a:p>
            <a:endParaRPr lang="en-CA" dirty="0"/>
          </a:p>
          <a:p>
            <a:r>
              <a:rPr lang="en-CA" dirty="0" smtClean="0"/>
              <a:t>Cataloguing and Classification</a:t>
            </a:r>
          </a:p>
          <a:p>
            <a:endParaRPr lang="en-CA" dirty="0" smtClean="0"/>
          </a:p>
          <a:p>
            <a:r>
              <a:rPr lang="en-CA" dirty="0" smtClean="0"/>
              <a:t> </a:t>
            </a:r>
            <a:r>
              <a:rPr lang="en-GB" dirty="0"/>
              <a:t>Contemporary Literature for Children and Young Adults</a:t>
            </a:r>
          </a:p>
          <a:p>
            <a:endParaRPr lang="en-CA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0"/>
            <a:ext cx="990600" cy="747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01204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62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1149</TotalTime>
  <Words>1416</Words>
  <Application>Microsoft Office PowerPoint</Application>
  <PresentationFormat>On-screen Show (4:3)</PresentationFormat>
  <Paragraphs>362</Paragraphs>
  <Slides>34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SimSun</vt:lpstr>
      <vt:lpstr>Arial</vt:lpstr>
      <vt:lpstr>Calibri</vt:lpstr>
      <vt:lpstr>Trebuchet MS</vt:lpstr>
      <vt:lpstr>Wingdings</vt:lpstr>
      <vt:lpstr>Wingdings 2</vt:lpstr>
      <vt:lpstr>Opulent</vt:lpstr>
      <vt:lpstr>Developing Online Master’s Programs for Teacher-Librarians:   Current and Proposed Program at the University of the West Indies, Mona   </vt:lpstr>
      <vt:lpstr>Introduction</vt:lpstr>
      <vt:lpstr>Introduction </vt:lpstr>
      <vt:lpstr>previous master’s program for teacher librarians</vt:lpstr>
      <vt:lpstr>previous Master’s Program for Teacher-Librarians</vt:lpstr>
      <vt:lpstr>Previous  Master’s Program for Teacher-Librarians</vt:lpstr>
      <vt:lpstr>previous Master’s Program for Teacher-Librarians</vt:lpstr>
      <vt:lpstr>Previous  Master’s Program for Teacher-Librarians</vt:lpstr>
      <vt:lpstr>Previous Master’s Program for Teacher-Librarians</vt:lpstr>
      <vt:lpstr>PowerPoint Presentation</vt:lpstr>
      <vt:lpstr>proposed online master’s program for teacher-librarians </vt:lpstr>
      <vt:lpstr>proposed online master’s program for teacher-librarians 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PowerPoint Presentation</vt:lpstr>
      <vt:lpstr>PowerPoint Presentation</vt:lpstr>
      <vt:lpstr>PROPOSED Online Master’s Program for Teacher-Librarians</vt:lpstr>
      <vt:lpstr>Blended learning program structure</vt:lpstr>
      <vt:lpstr>Proposed Online Master’s Program for Teacher-Librarians</vt:lpstr>
      <vt:lpstr>previous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  <vt:lpstr>Proposed Online Master’s Program for Teacher-Librarians</vt:lpstr>
    </vt:vector>
  </TitlesOfParts>
  <Company>University of the West Indies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STEWART,Paulette L</dc:creator>
  <cp:lastModifiedBy>FrontDesk</cp:lastModifiedBy>
  <cp:revision>58</cp:revision>
  <dcterms:created xsi:type="dcterms:W3CDTF">2014-08-18T19:34:35Z</dcterms:created>
  <dcterms:modified xsi:type="dcterms:W3CDTF">2016-02-15T21:48:04Z</dcterms:modified>
</cp:coreProperties>
</file>